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media/image8.jpg" ContentType="image/jpg"/>
  <Override PartName="/ppt/media/image9.jpg" ContentType="image/jpg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media/image10.jpg" ContentType="image/jpg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media/image12.jpg" ContentType="image/jpg"/>
  <Override PartName="/ppt/media/image13.jpg" ContentType="image/jpg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media/image15.jpg" ContentType="image/jpg"/>
  <Override PartName="/ppt/notesSlides/notesSlide12.xml" ContentType="application/vnd.openxmlformats-officedocument.presentationml.notesSlide+xml"/>
  <Override PartName="/ppt/media/image16.jpg" ContentType="image/jpg"/>
  <Override PartName="/ppt/media/image17.jpg" ContentType="image/jpg"/>
  <Override PartName="/ppt/notesSlides/notesSlide13.xml" ContentType="application/vnd.openxmlformats-officedocument.presentationml.notesSlide+xml"/>
  <Override PartName="/ppt/media/image18.jpg" ContentType="image/jpg"/>
  <Override PartName="/ppt/media/image19.jpg" ContentType="image/jpg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media/image21.jpg" ContentType="image/jpg"/>
  <Override PartName="/ppt/notesSlides/notesSlide20.xml" ContentType="application/vnd.openxmlformats-officedocument.presentationml.notesSlide+xml"/>
  <Override PartName="/ppt/media/image22.jpg" ContentType="image/jpg"/>
  <Override PartName="/ppt/notesSlides/notesSlide21.xml" ContentType="application/vnd.openxmlformats-officedocument.presentationml.notesSlide+xml"/>
  <Override PartName="/ppt/media/image23.jpg" ContentType="image/jpg"/>
  <Override PartName="/ppt/notesSlides/notesSlide22.xml" ContentType="application/vnd.openxmlformats-officedocument.presentationml.notesSlide+xml"/>
  <Override PartName="/ppt/media/image25.jpg" ContentType="image/jpg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21" r:id="rId1"/>
  </p:sldMasterIdLst>
  <p:notesMasterIdLst>
    <p:notesMasterId r:id="rId41"/>
  </p:notesMasterIdLst>
  <p:sldIdLst>
    <p:sldId id="256" r:id="rId2"/>
    <p:sldId id="303" r:id="rId3"/>
    <p:sldId id="267" r:id="rId4"/>
    <p:sldId id="310" r:id="rId5"/>
    <p:sldId id="318" r:id="rId6"/>
    <p:sldId id="307" r:id="rId7"/>
    <p:sldId id="309" r:id="rId8"/>
    <p:sldId id="320" r:id="rId9"/>
    <p:sldId id="308" r:id="rId10"/>
    <p:sldId id="306" r:id="rId11"/>
    <p:sldId id="311" r:id="rId12"/>
    <p:sldId id="274" r:id="rId13"/>
    <p:sldId id="276" r:id="rId14"/>
    <p:sldId id="277" r:id="rId15"/>
    <p:sldId id="278" r:id="rId16"/>
    <p:sldId id="279" r:id="rId17"/>
    <p:sldId id="280" r:id="rId18"/>
    <p:sldId id="312" r:id="rId19"/>
    <p:sldId id="281" r:id="rId20"/>
    <p:sldId id="282" r:id="rId21"/>
    <p:sldId id="283" r:id="rId22"/>
    <p:sldId id="284" r:id="rId23"/>
    <p:sldId id="286" r:id="rId24"/>
    <p:sldId id="287" r:id="rId25"/>
    <p:sldId id="289" r:id="rId26"/>
    <p:sldId id="290" r:id="rId27"/>
    <p:sldId id="291" r:id="rId28"/>
    <p:sldId id="292" r:id="rId29"/>
    <p:sldId id="322" r:id="rId30"/>
    <p:sldId id="313" r:id="rId31"/>
    <p:sldId id="294" r:id="rId32"/>
    <p:sldId id="296" r:id="rId33"/>
    <p:sldId id="298" r:id="rId34"/>
    <p:sldId id="299" r:id="rId35"/>
    <p:sldId id="300" r:id="rId36"/>
    <p:sldId id="301" r:id="rId37"/>
    <p:sldId id="314" r:id="rId38"/>
    <p:sldId id="302" r:id="rId39"/>
    <p:sldId id="315" r:id="rId40"/>
  </p:sldIdLst>
  <p:sldSz cx="9144000" cy="5715000" type="screen16x10"/>
  <p:notesSz cx="6858000" cy="9144000"/>
  <p:defaultTextStyle>
    <a:defPPr>
      <a:defRPr lang="en-US"/>
    </a:defPPr>
    <a:lvl1pPr marL="0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1pPr>
    <a:lvl2pPr marL="356616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2pPr>
    <a:lvl3pPr marL="713232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3pPr>
    <a:lvl4pPr marL="1069848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4pPr>
    <a:lvl5pPr marL="1426464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392"/>
    <p:restoredTop sz="94613"/>
  </p:normalViewPr>
  <p:slideViewPr>
    <p:cSldViewPr snapToGrid="0" snapToObjects="1">
      <p:cViewPr varScale="1">
        <p:scale>
          <a:sx n="132" d="100"/>
          <a:sy n="132" d="100"/>
        </p:scale>
        <p:origin x="160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0" d="100"/>
        <a:sy n="12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notesMaster" Target="notesMasters/notesMaster1.xml"/><Relationship Id="rId42" Type="http://schemas.openxmlformats.org/officeDocument/2006/relationships/presProps" Target="presProps.xml"/><Relationship Id="rId43" Type="http://schemas.openxmlformats.org/officeDocument/2006/relationships/viewProps" Target="viewProps.xml"/><Relationship Id="rId44" Type="http://schemas.openxmlformats.org/officeDocument/2006/relationships/theme" Target="theme/theme1.xml"/><Relationship Id="rId4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4EA2E1-2328-D043-B8AF-D3DFAECB24E5}" type="datetimeFigureOut">
              <a:rPr lang="en-US" smtClean="0"/>
              <a:t>8/15/17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082E7B-470E-564F-A53F-7140C259E0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2306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1pPr>
    <a:lvl2pPr marL="356616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2pPr>
    <a:lvl3pPr marL="713232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3pPr>
    <a:lvl4pPr marL="1069848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4pPr>
    <a:lvl5pPr marL="1426464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7132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x-none" sz="1000" b="1" dirty="0" smtClean="0">
                <a:solidFill>
                  <a:schemeClr val="tx2"/>
                </a:solidFill>
              </a:rPr>
              <a:t>Schematic diagram of a flow cytometer, showing focusing of the fluid sheath, laser, optics (in simplified form, omitting focusing), photomultiplier tubes (PMTs), analogue-to-digital converter, and analysis workstation.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082E7B-470E-564F-A53F-7140C259E06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5906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63664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7132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 smtClean="0"/>
              <a:t>Sample prep (BD </a:t>
            </a:r>
            <a:r>
              <a:rPr lang="en-US" sz="1000" dirty="0" err="1" smtClean="0"/>
              <a:t>lyoplates</a:t>
            </a:r>
            <a:r>
              <a:rPr lang="en-US" sz="1000" dirty="0" smtClean="0"/>
              <a:t>), Instrumentation, Acquisition, Automated Analysis</a:t>
            </a:r>
          </a:p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313649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60059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207299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428994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501653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930652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9634715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495931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381018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2578633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6047121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0023825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5170725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41194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246310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468449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815794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106555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853034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996070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482774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5334000"/>
            <a:ext cx="9144000" cy="381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5278597"/>
            <a:ext cx="9144000" cy="554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632460"/>
            <a:ext cx="7543800" cy="297180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000" spc="-38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3713018"/>
            <a:ext cx="7543800" cy="9525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800" cap="all" spc="150" baseline="0">
                <a:solidFill>
                  <a:schemeClr val="tx2"/>
                </a:solidFill>
                <a:latin typeface="+mj-lt"/>
              </a:defRPr>
            </a:lvl1pPr>
            <a:lvl2pPr marL="342900" indent="0" algn="ctr">
              <a:buNone/>
              <a:defRPr sz="18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D9A83-C301-E240-9BCA-7F3B53676CE6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36195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D9A83-C301-E240-9BCA-7F3B53676CE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5334000"/>
            <a:ext cx="9141619" cy="381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5278597"/>
            <a:ext cx="9141619" cy="533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43585"/>
            <a:ext cx="1971675" cy="479991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43585"/>
            <a:ext cx="5800725" cy="4799915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D9A83-C301-E240-9BCA-7F3B53676CE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60" y="1538112"/>
            <a:ext cx="7543800" cy="363065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D9A83-C301-E240-9BCA-7F3B53676CE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5334000"/>
            <a:ext cx="9141619" cy="381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5278597"/>
            <a:ext cx="9141619" cy="533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632460"/>
            <a:ext cx="7543800" cy="297180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6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3710940"/>
            <a:ext cx="7543800" cy="9525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1800" cap="all" spc="150" baseline="0">
                <a:solidFill>
                  <a:schemeClr val="tx2"/>
                </a:solidFill>
                <a:latin typeface="+mj-lt"/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D9A83-C301-E240-9BCA-7F3B53676CE6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36195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38836"/>
            <a:ext cx="7543800" cy="120896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538112"/>
            <a:ext cx="3703320" cy="335279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538113"/>
            <a:ext cx="3703320" cy="3352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8/15/17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D9A83-C301-E240-9BCA-7F3B53676CE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38836"/>
            <a:ext cx="7543800" cy="120896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538377"/>
            <a:ext cx="3703320" cy="613568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500" b="0" cap="all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151946"/>
            <a:ext cx="3703320" cy="273896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538377"/>
            <a:ext cx="3703320" cy="613568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500" b="0" cap="all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151945"/>
            <a:ext cx="3703320" cy="273896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8/15/17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D9A83-C301-E240-9BCA-7F3B53676CE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8/15/17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D9A83-C301-E240-9BCA-7F3B53676CE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5334000"/>
            <a:ext cx="9141619" cy="381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5278597"/>
            <a:ext cx="9141619" cy="533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8/15/17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D9A83-C301-E240-9BCA-7F3B53676CE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571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5715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495299"/>
            <a:ext cx="2400300" cy="1905000"/>
          </a:xfrm>
        </p:spPr>
        <p:txBody>
          <a:bodyPr anchor="b">
            <a:normAutofit/>
          </a:bodyPr>
          <a:lstStyle>
            <a:lvl1pPr>
              <a:defRPr sz="27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0" y="609600"/>
            <a:ext cx="4869180" cy="43815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438400"/>
            <a:ext cx="2400300" cy="2815937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125">
                <a:solidFill>
                  <a:srgbClr val="FFFFFF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5383155"/>
            <a:ext cx="1963883" cy="304271"/>
          </a:xfrm>
        </p:spPr>
        <p:txBody>
          <a:bodyPr/>
          <a:lstStyle>
            <a:lvl1pPr algn="l">
              <a:defRPr/>
            </a:lvl1pPr>
          </a:lstStyle>
          <a:p>
            <a:fld id="{B61BEF0D-F0BB-DE4B-95CE-6DB70DBA9567}" type="datetimeFigureOut">
              <a:rPr lang="en-US" smtClean="0"/>
              <a:pPr/>
              <a:t>8/15/17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5383155"/>
            <a:ext cx="3486150" cy="304271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E8D9A83-C301-E240-9BCA-7F3B53676CE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127500"/>
            <a:ext cx="9141619" cy="1587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095897"/>
            <a:ext cx="9141619" cy="533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4229100"/>
            <a:ext cx="7585234" cy="685800"/>
          </a:xfrm>
        </p:spPr>
        <p:txBody>
          <a:bodyPr tIns="0" bIns="0" anchor="b">
            <a:noAutofit/>
          </a:bodyPr>
          <a:lstStyle>
            <a:lvl1pPr>
              <a:defRPr sz="27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095897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" y="4922520"/>
            <a:ext cx="7584948" cy="4953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450"/>
              </a:spcAft>
              <a:buNone/>
              <a:defRPr sz="1125">
                <a:solidFill>
                  <a:srgbClr val="FFFFFF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8/15/17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D9A83-C301-E240-9BCA-7F3B53676CE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5334000"/>
            <a:ext cx="9141619" cy="381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5278597"/>
            <a:ext cx="9141619" cy="533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38836"/>
            <a:ext cx="7543800" cy="120896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538112"/>
            <a:ext cx="7543800" cy="335280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5383155"/>
            <a:ext cx="1854203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rgbClr val="FFFFFF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8/15/17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5383155"/>
            <a:ext cx="3617103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5383155"/>
            <a:ext cx="984019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88">
                <a:solidFill>
                  <a:srgbClr val="FFFFFF"/>
                </a:solidFill>
              </a:defRPr>
            </a:lvl1pPr>
          </a:lstStyle>
          <a:p>
            <a:fld id="{7E8D9A83-C301-E240-9BCA-7F3B53676CE6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448204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727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2" r:id="rId1"/>
    <p:sldLayoutId id="2147483923" r:id="rId2"/>
    <p:sldLayoutId id="2147483924" r:id="rId3"/>
    <p:sldLayoutId id="2147483925" r:id="rId4"/>
    <p:sldLayoutId id="2147483926" r:id="rId5"/>
    <p:sldLayoutId id="2147483927" r:id="rId6"/>
    <p:sldLayoutId id="2147483928" r:id="rId7"/>
    <p:sldLayoutId id="2147483929" r:id="rId8"/>
    <p:sldLayoutId id="2147483930" r:id="rId9"/>
    <p:sldLayoutId id="2147483931" r:id="rId10"/>
    <p:sldLayoutId id="2147483932" r:id="rId11"/>
  </p:sldLayoutIdLst>
  <p:txStyles>
    <p:titleStyle>
      <a:lvl1pPr algn="l" defTabSz="685800" rtl="0" eaLnBrk="1" latinLnBrk="0" hangingPunct="1">
        <a:lnSpc>
          <a:spcPct val="85000"/>
        </a:lnSpc>
        <a:spcBef>
          <a:spcPct val="0"/>
        </a:spcBef>
        <a:buNone/>
        <a:defRPr sz="3600" kern="1200" spc="-38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68580" indent="-68580" algn="l" defTabSz="685800" rtl="0" eaLnBrk="1" latinLnBrk="0" hangingPunct="1">
        <a:lnSpc>
          <a:spcPct val="90000"/>
        </a:lnSpc>
        <a:spcBef>
          <a:spcPts val="900"/>
        </a:spcBef>
        <a:spcAft>
          <a:spcPts val="15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28803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3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42519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56235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69951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8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9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1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2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journals.plos.org/ploscompbiol/article?id=10.1371/journal.pcbi.1003365" TargetMode="External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4" Type="http://schemas.openxmlformats.org/officeDocument/2006/relationships/image" Target="../media/image9.jp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hyperlink" Target="http://flowcap.flowsite.org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://creativecommons.org/licenses/by-sa/3.0/deed.en_US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flowcap.flowsite.org/" TargetMode="External"/><Relationship Id="rId4" Type="http://schemas.openxmlformats.org/officeDocument/2006/relationships/image" Target="../media/image12.jpg"/><Relationship Id="rId5" Type="http://schemas.openxmlformats.org/officeDocument/2006/relationships/image" Target="../media/image13.jp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4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4" Type="http://schemas.openxmlformats.org/officeDocument/2006/relationships/image" Target="../media/image19.jp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1.jp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2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5.jp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6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://doi.org/10.1002/cyto.a.22810" TargetMode="External"/><Relationship Id="rId4" Type="http://schemas.openxmlformats.org/officeDocument/2006/relationships/hyperlink" Target="http://doi.org/10.1038/nm0103-112" TargetMode="External"/><Relationship Id="rId5" Type="http://schemas.openxmlformats.org/officeDocument/2006/relationships/hyperlink" Target="http://doi.org/10.1186/1471-2105-10-106" TargetMode="External"/><Relationship Id="rId6" Type="http://schemas.openxmlformats.org/officeDocument/2006/relationships/hyperlink" Target="http://doi.org/10.1038/nbt.1919" TargetMode="External"/><Relationship Id="rId7" Type="http://schemas.openxmlformats.org/officeDocument/2006/relationships/hyperlink" Target="http://doi.org/10.1093/bioinformatics/btu677" TargetMode="External"/><Relationship Id="rId8" Type="http://schemas.openxmlformats.org/officeDocument/2006/relationships/hyperlink" Target="http://doi.org/10.1371/journal.pcbi.1003365" TargetMode="External"/><Relationship Id="rId9" Type="http://schemas.openxmlformats.org/officeDocument/2006/relationships/hyperlink" Target="http://doi.org/10.1073/pnas.0903028106" TargetMode="External"/><Relationship Id="rId10" Type="http://schemas.openxmlformats.org/officeDocument/2006/relationships/hyperlink" Target="http://doi.org/10.1002/9780470910085.ch1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doi.org/10.1002/cyto.a.21007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hyperlink" Target="http://journals.plos.org/ploscompbiol/article?id=10.1371/journal.pcbi.1003365" TargetMode="External"/><Relationship Id="rId5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mtClean="0"/>
              <a:t>Automated</a:t>
            </a:r>
            <a:br>
              <a:rPr lang="en-US" smtClean="0"/>
            </a:br>
            <a:r>
              <a:rPr lang="en-US" smtClean="0"/>
              <a:t>Flow Cytometry Analysis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R. Burke Squires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0298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 smtClean="0"/>
              <a:t>Manual Gating (polygons) Vs. </a:t>
            </a:r>
            <a:br>
              <a:rPr lang="en-US" altLang="x-none" dirty="0" smtClean="0"/>
            </a:br>
            <a:r>
              <a:rPr lang="en-US" altLang="x-none" dirty="0" smtClean="0"/>
              <a:t>Automated Gating (colored dots)</a:t>
            </a:r>
            <a:endParaRPr lang="en-US" dirty="0"/>
          </a:p>
        </p:txBody>
      </p:sp>
      <p:pic>
        <p:nvPicPr>
          <p:cNvPr id="9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274" y="1464292"/>
            <a:ext cx="3779545" cy="3779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00" name="Text Box 4"/>
          <p:cNvSpPr txBox="1">
            <a:spLocks noChangeArrowheads="1"/>
          </p:cNvSpPr>
          <p:nvPr/>
        </p:nvSpPr>
        <p:spPr bwMode="auto">
          <a:xfrm>
            <a:off x="11269" y="5205480"/>
            <a:ext cx="6245152" cy="49956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square">
            <a:spAutoFit/>
          </a:bodyPr>
          <a:lstStyle/>
          <a:p>
            <a:pPr eaLnBrk="1" hangingPunct="1"/>
            <a:r>
              <a:rPr lang="en-US" altLang="x-none" sz="882" dirty="0"/>
              <a:t>O'Neill K, </a:t>
            </a:r>
            <a:r>
              <a:rPr lang="en-US" altLang="x-none" sz="882" dirty="0" err="1"/>
              <a:t>Aghaeepour</a:t>
            </a:r>
            <a:r>
              <a:rPr lang="en-US" altLang="x-none" sz="882" dirty="0"/>
              <a:t> N, </a:t>
            </a:r>
            <a:r>
              <a:rPr lang="en-US" altLang="x-none" sz="882" dirty="0" err="1"/>
              <a:t>Špidlen</a:t>
            </a:r>
            <a:r>
              <a:rPr lang="en-US" altLang="x-none" sz="882" dirty="0"/>
              <a:t> J, Brinkman R (2013) Flow Cytometry Bioinformatics. PLOS Computational Biology 9(12): e1003365. doi:10.1371/journal.pcbi.1003365</a:t>
            </a:r>
          </a:p>
          <a:p>
            <a:pPr eaLnBrk="1" hangingPunct="1"/>
            <a:r>
              <a:rPr lang="en-US" altLang="x-none" sz="882" dirty="0">
                <a:hlinkClick r:id="rId3"/>
              </a:rPr>
              <a:t>http://journals.plos.org/ploscompbiol/article?id=10.1371/journal.pcbi.1003365</a:t>
            </a:r>
            <a:endParaRPr lang="en-US" altLang="x-none" sz="882" dirty="0"/>
          </a:p>
        </p:txBody>
      </p:sp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5032" y="5304691"/>
            <a:ext cx="2764118" cy="382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Automated </a:t>
            </a:r>
            <a:br>
              <a:rPr lang="en-US" dirty="0"/>
            </a:br>
            <a:r>
              <a:rPr lang="en-US" dirty="0" smtClean="0"/>
              <a:t>Flow </a:t>
            </a:r>
            <a:r>
              <a:rPr lang="en-US" dirty="0"/>
              <a:t>Cytometry </a:t>
            </a:r>
            <a:r>
              <a:rPr lang="en-US" dirty="0" smtClean="0"/>
              <a:t>Analysis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134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Automated Flow Cytometry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“Automated algorithms for flow cytometry data analysis have reached  a level  of maturity that enables them to match and in many cases exceed the results produced by human experts.” </a:t>
            </a:r>
          </a:p>
          <a:p>
            <a:pPr lvl="1"/>
            <a:r>
              <a:rPr lang="en-US" dirty="0" err="1" smtClean="0"/>
              <a:t>Aghaeepour</a:t>
            </a:r>
            <a:r>
              <a:rPr lang="en-US" dirty="0" smtClean="0"/>
              <a:t> et al., Nature Methods, 2013</a:t>
            </a:r>
          </a:p>
          <a:p>
            <a:endParaRPr lang="en-US" dirty="0" smtClean="0"/>
          </a:p>
          <a:p>
            <a:r>
              <a:rPr lang="en-US" dirty="0" smtClean="0"/>
              <a:t>Supervised gating (diagnosis):  </a:t>
            </a:r>
            <a:r>
              <a:rPr lang="en-US" dirty="0" err="1" smtClean="0"/>
              <a:t>OpenCyto</a:t>
            </a:r>
            <a:r>
              <a:rPr lang="en-US" dirty="0" smtClean="0"/>
              <a:t>, </a:t>
            </a:r>
            <a:r>
              <a:rPr lang="en-US" dirty="0" err="1" smtClean="0"/>
              <a:t>flowDensity</a:t>
            </a:r>
            <a:endParaRPr lang="en-US" dirty="0" smtClean="0"/>
          </a:p>
          <a:p>
            <a:pPr lvl="1"/>
            <a:r>
              <a:rPr lang="en-US" dirty="0" err="1" smtClean="0"/>
              <a:t>Malek</a:t>
            </a:r>
            <a:r>
              <a:rPr lang="en-US" dirty="0" smtClean="0"/>
              <a:t> et al., Bioinformatics, 2014</a:t>
            </a:r>
          </a:p>
          <a:p>
            <a:endParaRPr lang="en-US" dirty="0" smtClean="0"/>
          </a:p>
          <a:p>
            <a:r>
              <a:rPr lang="en-US" dirty="0" smtClean="0"/>
              <a:t>Unsupervised biomarker discovery:  </a:t>
            </a:r>
            <a:r>
              <a:rPr lang="en-US" dirty="0" err="1" smtClean="0"/>
              <a:t>FlowReMi</a:t>
            </a:r>
            <a:r>
              <a:rPr lang="en-US" dirty="0" smtClean="0"/>
              <a:t>, </a:t>
            </a:r>
            <a:r>
              <a:rPr lang="en-US" dirty="0" err="1" smtClean="0"/>
              <a:t>flowType</a:t>
            </a:r>
            <a:r>
              <a:rPr lang="en-US" dirty="0" smtClean="0"/>
              <a:t>/</a:t>
            </a:r>
            <a:r>
              <a:rPr lang="en-US" dirty="0" err="1" smtClean="0"/>
              <a:t>RchyOptimyx</a:t>
            </a:r>
            <a:endParaRPr lang="en-US" dirty="0" smtClean="0"/>
          </a:p>
          <a:p>
            <a:pPr lvl="1"/>
            <a:r>
              <a:rPr lang="en-US" dirty="0" smtClean="0"/>
              <a:t>O′Neill et al., Bioinformatics, 2014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199123" y="5198417"/>
            <a:ext cx="110799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Ryan Brinkman</a:t>
            </a:r>
          </a:p>
        </p:txBody>
      </p:sp>
    </p:spTree>
    <p:extLst>
      <p:ext uri="{BB962C8B-B14F-4D97-AF65-F5344CB8AC3E}">
        <p14:creationId xmlns:p14="http://schemas.microsoft.com/office/powerpoint/2010/main" val="454469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Big Flow Cytometry Data</a:t>
            </a:r>
            <a:endParaRPr lang="en-US" dirty="0"/>
          </a:p>
        </p:txBody>
      </p:sp>
      <p:sp>
        <p:nvSpPr>
          <p:cNvPr id="22" name="Text Placeholder 2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Automated Analysis of flow cytometry data in R/Bioconductor</a:t>
            </a:r>
            <a:endParaRPr lang="en-US" dirty="0"/>
          </a:p>
        </p:txBody>
      </p:sp>
      <p:graphicFrame>
        <p:nvGraphicFramePr>
          <p:cNvPr id="21" name="Content Placeholder 20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998447802"/>
              </p:ext>
            </p:extLst>
          </p:nvPr>
        </p:nvGraphicFramePr>
        <p:xfrm>
          <a:off x="506413" y="2281238"/>
          <a:ext cx="3657600" cy="16230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4400"/>
                <a:gridCol w="914400"/>
                <a:gridCol w="914400"/>
                <a:gridCol w="914400"/>
              </a:tblGrid>
              <a:tr h="27813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4546" marR="64546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1985</a:t>
                      </a:r>
                      <a:r>
                        <a:rPr lang="en-US" sz="1400" baseline="30000" dirty="0" smtClean="0"/>
                        <a:t>1</a:t>
                      </a:r>
                      <a:endParaRPr lang="en-US" sz="1400" baseline="30000" dirty="0"/>
                    </a:p>
                  </a:txBody>
                  <a:tcPr marL="64546" marR="64546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2012</a:t>
                      </a:r>
                      <a:r>
                        <a:rPr lang="en-US" sz="1400" baseline="30000" dirty="0" smtClean="0"/>
                        <a:t>2</a:t>
                      </a:r>
                      <a:endParaRPr lang="en-US" sz="1400" baseline="30000" dirty="0"/>
                    </a:p>
                  </a:txBody>
                  <a:tcPr marL="64546" marR="64546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2016+</a:t>
                      </a:r>
                      <a:r>
                        <a:rPr lang="en-US" sz="1400" baseline="30000" dirty="0" smtClean="0"/>
                        <a:t>3</a:t>
                      </a:r>
                      <a:endParaRPr lang="en-US" sz="1400" baseline="30000" dirty="0"/>
                    </a:p>
                  </a:txBody>
                  <a:tcPr marL="64546" marR="64546" marT="34290" marB="34290"/>
                </a:tc>
              </a:tr>
              <a:tr h="27813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Samples</a:t>
                      </a:r>
                      <a:endParaRPr lang="en-US" sz="1400" dirty="0"/>
                    </a:p>
                  </a:txBody>
                  <a:tcPr marL="64546" marR="64546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 marL="64546" marR="64546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466</a:t>
                      </a:r>
                      <a:endParaRPr lang="en-US" sz="1400" dirty="0"/>
                    </a:p>
                  </a:txBody>
                  <a:tcPr marL="64546" marR="64546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77,000</a:t>
                      </a:r>
                      <a:endParaRPr lang="en-US" sz="1400" dirty="0"/>
                    </a:p>
                  </a:txBody>
                  <a:tcPr marL="64546" marR="64546" marT="34290" marB="34290"/>
                </a:tc>
              </a:tr>
              <a:tr h="48006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Dimensions</a:t>
                      </a:r>
                      <a:endParaRPr lang="en-US" sz="1400" dirty="0"/>
                    </a:p>
                  </a:txBody>
                  <a:tcPr marL="64546" marR="64546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5</a:t>
                      </a:r>
                      <a:endParaRPr lang="en-US" sz="1400" dirty="0"/>
                    </a:p>
                  </a:txBody>
                  <a:tcPr marL="64546" marR="64546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13</a:t>
                      </a:r>
                      <a:endParaRPr lang="en-US" sz="1400" dirty="0"/>
                    </a:p>
                  </a:txBody>
                  <a:tcPr marL="64546" marR="64546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50</a:t>
                      </a:r>
                      <a:endParaRPr lang="en-US" sz="1400" dirty="0"/>
                    </a:p>
                  </a:txBody>
                  <a:tcPr marL="64546" marR="64546" marT="34290" marB="34290"/>
                </a:tc>
              </a:tr>
              <a:tr h="27813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Cells</a:t>
                      </a:r>
                      <a:endParaRPr lang="en-US" sz="1400" dirty="0"/>
                    </a:p>
                  </a:txBody>
                  <a:tcPr marL="64546" marR="64546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50,000</a:t>
                      </a:r>
                      <a:endParaRPr lang="en-US" sz="1400" dirty="0"/>
                    </a:p>
                  </a:txBody>
                  <a:tcPr marL="64546" marR="64546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400,000</a:t>
                      </a:r>
                      <a:endParaRPr lang="en-US" sz="1400" dirty="0"/>
                    </a:p>
                  </a:txBody>
                  <a:tcPr marL="64546" marR="64546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1,000,000</a:t>
                      </a:r>
                      <a:endParaRPr lang="en-US" sz="1400" dirty="0"/>
                    </a:p>
                  </a:txBody>
                  <a:tcPr marL="64546" marR="64546" marT="34290" marB="34290"/>
                </a:tc>
              </a:tr>
              <a:tr h="27813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Datasets</a:t>
                      </a:r>
                      <a:endParaRPr lang="en-US" sz="1400" dirty="0"/>
                    </a:p>
                  </a:txBody>
                  <a:tcPr marL="64546" marR="64546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2.5^5</a:t>
                      </a:r>
                      <a:endParaRPr lang="en-US" sz="1400" dirty="0"/>
                    </a:p>
                  </a:txBody>
                  <a:tcPr marL="64546" marR="64546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2.5^9</a:t>
                      </a:r>
                    </a:p>
                  </a:txBody>
                  <a:tcPr marL="64546" marR="64546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4^11</a:t>
                      </a:r>
                      <a:endParaRPr lang="en-US" sz="1400" dirty="0"/>
                    </a:p>
                  </a:txBody>
                  <a:tcPr marL="64546" marR="64546" marT="34290" marB="34290"/>
                </a:tc>
              </a:tr>
            </a:tbl>
          </a:graphicData>
        </a:graphic>
      </p:graphicFrame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object 11"/>
          <p:cNvSpPr/>
          <p:nvPr/>
        </p:nvSpPr>
        <p:spPr>
          <a:xfrm>
            <a:off x="4656019" y="1786804"/>
            <a:ext cx="1949390" cy="21828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675"/>
          </a:p>
        </p:txBody>
      </p:sp>
      <p:sp>
        <p:nvSpPr>
          <p:cNvPr id="12" name="object 12"/>
          <p:cNvSpPr/>
          <p:nvPr/>
        </p:nvSpPr>
        <p:spPr>
          <a:xfrm>
            <a:off x="6546580" y="1872476"/>
            <a:ext cx="2055659" cy="209299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675"/>
          </a:p>
        </p:txBody>
      </p:sp>
      <p:sp>
        <p:nvSpPr>
          <p:cNvPr id="13" name="object 13"/>
          <p:cNvSpPr txBox="1"/>
          <p:nvPr/>
        </p:nvSpPr>
        <p:spPr>
          <a:xfrm>
            <a:off x="5053703" y="4715969"/>
            <a:ext cx="4015352" cy="5400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463810" algn="r"/>
            <a:r>
              <a:rPr sz="1115" spc="189" baseline="27777" dirty="0">
                <a:cs typeface="Times New Roman"/>
              </a:rPr>
              <a:t>1</a:t>
            </a:r>
            <a:r>
              <a:rPr sz="1115" spc="-167" baseline="27777" dirty="0">
                <a:cs typeface="Times New Roman"/>
              </a:rPr>
              <a:t> </a:t>
            </a:r>
            <a:r>
              <a:rPr sz="892" spc="74" dirty="0">
                <a:cs typeface="Times New Roman"/>
              </a:rPr>
              <a:t>Murphy</a:t>
            </a:r>
            <a:r>
              <a:rPr sz="892" dirty="0">
                <a:cs typeface="Times New Roman"/>
              </a:rPr>
              <a:t> </a:t>
            </a:r>
            <a:r>
              <a:rPr sz="892" spc="-104" dirty="0">
                <a:cs typeface="Times New Roman"/>
              </a:rPr>
              <a:t> </a:t>
            </a:r>
            <a:r>
              <a:rPr sz="892" i="1" spc="89" dirty="0">
                <a:cs typeface="Times New Roman"/>
              </a:rPr>
              <a:t>Cytometry</a:t>
            </a:r>
            <a:r>
              <a:rPr sz="892" i="1" dirty="0">
                <a:cs typeface="Times New Roman"/>
              </a:rPr>
              <a:t>  </a:t>
            </a:r>
            <a:r>
              <a:rPr sz="892" spc="82" dirty="0">
                <a:cs typeface="Times New Roman"/>
              </a:rPr>
              <a:t>(1985)</a:t>
            </a:r>
            <a:endParaRPr sz="892" dirty="0">
              <a:cs typeface="Times New Roman"/>
            </a:endParaRPr>
          </a:p>
          <a:p>
            <a:pPr marL="18876" indent="662537" algn="r">
              <a:spcBef>
                <a:spcPts val="149"/>
              </a:spcBef>
            </a:pPr>
            <a:r>
              <a:rPr sz="1115" spc="189" baseline="27777" dirty="0">
                <a:cs typeface="Times New Roman"/>
              </a:rPr>
              <a:t>2</a:t>
            </a:r>
            <a:r>
              <a:rPr sz="1115" spc="-167" baseline="27777" dirty="0">
                <a:cs typeface="Times New Roman"/>
              </a:rPr>
              <a:t> </a:t>
            </a:r>
            <a:r>
              <a:rPr sz="892" spc="74" dirty="0">
                <a:cs typeface="Times New Roman"/>
              </a:rPr>
              <a:t>Aghaee</a:t>
            </a:r>
            <a:r>
              <a:rPr sz="892" spc="97" dirty="0">
                <a:cs typeface="Times New Roman"/>
              </a:rPr>
              <a:t>p</a:t>
            </a:r>
            <a:r>
              <a:rPr sz="892" spc="67" dirty="0">
                <a:cs typeface="Times New Roman"/>
              </a:rPr>
              <a:t>our</a:t>
            </a:r>
            <a:r>
              <a:rPr sz="892" dirty="0">
                <a:cs typeface="Times New Roman"/>
              </a:rPr>
              <a:t> </a:t>
            </a:r>
            <a:r>
              <a:rPr sz="892" spc="-104" dirty="0">
                <a:cs typeface="Times New Roman"/>
              </a:rPr>
              <a:t> </a:t>
            </a:r>
            <a:r>
              <a:rPr sz="892" i="1" spc="97" dirty="0">
                <a:cs typeface="Times New Roman"/>
              </a:rPr>
              <a:t>et</a:t>
            </a:r>
            <a:r>
              <a:rPr sz="892" i="1" dirty="0">
                <a:cs typeface="Times New Roman"/>
              </a:rPr>
              <a:t> </a:t>
            </a:r>
            <a:r>
              <a:rPr sz="892" i="1" spc="-104" dirty="0">
                <a:cs typeface="Times New Roman"/>
              </a:rPr>
              <a:t> </a:t>
            </a:r>
            <a:r>
              <a:rPr sz="892" i="1" spc="30" dirty="0">
                <a:cs typeface="Times New Roman"/>
              </a:rPr>
              <a:t>al.</a:t>
            </a:r>
            <a:r>
              <a:rPr sz="892" i="1" dirty="0">
                <a:cs typeface="Times New Roman"/>
              </a:rPr>
              <a:t> </a:t>
            </a:r>
            <a:r>
              <a:rPr sz="892" i="1" spc="15" dirty="0">
                <a:cs typeface="Times New Roman"/>
              </a:rPr>
              <a:t> </a:t>
            </a:r>
            <a:r>
              <a:rPr sz="892" i="1" spc="59" dirty="0">
                <a:cs typeface="Times New Roman"/>
              </a:rPr>
              <a:t>Bioinf</a:t>
            </a:r>
            <a:r>
              <a:rPr sz="892" i="1" spc="44" dirty="0">
                <a:cs typeface="Times New Roman"/>
              </a:rPr>
              <a:t>o</a:t>
            </a:r>
            <a:r>
              <a:rPr sz="892" i="1" spc="67" dirty="0">
                <a:cs typeface="Times New Roman"/>
              </a:rPr>
              <a:t>rmatics</a:t>
            </a:r>
            <a:r>
              <a:rPr sz="892" i="1" dirty="0">
                <a:cs typeface="Times New Roman"/>
              </a:rPr>
              <a:t> </a:t>
            </a:r>
            <a:r>
              <a:rPr sz="892" i="1" spc="-38" dirty="0">
                <a:cs typeface="Times New Roman"/>
              </a:rPr>
              <a:t> </a:t>
            </a:r>
            <a:r>
              <a:rPr sz="892" spc="82" dirty="0">
                <a:cs typeface="Times New Roman"/>
              </a:rPr>
              <a:t>(2012)</a:t>
            </a:r>
            <a:endParaRPr sz="892" dirty="0">
              <a:cs typeface="Times New Roman"/>
            </a:endParaRPr>
          </a:p>
          <a:p>
            <a:pPr marL="18876" algn="r">
              <a:spcBef>
                <a:spcPts val="944"/>
              </a:spcBef>
            </a:pPr>
            <a:r>
              <a:rPr sz="1115" spc="189" baseline="27777" dirty="0">
                <a:cs typeface="Times New Roman"/>
              </a:rPr>
              <a:t>3</a:t>
            </a:r>
            <a:r>
              <a:rPr sz="1115" spc="-179" baseline="27777" dirty="0">
                <a:cs typeface="Times New Roman"/>
              </a:rPr>
              <a:t> </a:t>
            </a:r>
            <a:r>
              <a:rPr sz="892" spc="67" dirty="0">
                <a:cs typeface="Times New Roman"/>
              </a:rPr>
              <a:t>International</a:t>
            </a:r>
            <a:r>
              <a:rPr sz="892" dirty="0">
                <a:cs typeface="Times New Roman"/>
              </a:rPr>
              <a:t> </a:t>
            </a:r>
            <a:r>
              <a:rPr sz="892" spc="-104" dirty="0">
                <a:cs typeface="Times New Roman"/>
              </a:rPr>
              <a:t> </a:t>
            </a:r>
            <a:r>
              <a:rPr sz="892" spc="74" dirty="0">
                <a:cs typeface="Times New Roman"/>
              </a:rPr>
              <a:t>Mouse</a:t>
            </a:r>
            <a:r>
              <a:rPr sz="892" dirty="0">
                <a:cs typeface="Times New Roman"/>
              </a:rPr>
              <a:t> </a:t>
            </a:r>
            <a:r>
              <a:rPr sz="892" spc="-104" dirty="0">
                <a:cs typeface="Times New Roman"/>
              </a:rPr>
              <a:t> </a:t>
            </a:r>
            <a:r>
              <a:rPr sz="892" spc="112" dirty="0">
                <a:cs typeface="Times New Roman"/>
              </a:rPr>
              <a:t>Pheno</a:t>
            </a:r>
            <a:r>
              <a:rPr sz="892" spc="30" dirty="0">
                <a:cs typeface="Times New Roman"/>
              </a:rPr>
              <a:t>t</a:t>
            </a:r>
            <a:r>
              <a:rPr sz="892" spc="52" dirty="0">
                <a:cs typeface="Times New Roman"/>
              </a:rPr>
              <a:t>yping</a:t>
            </a:r>
            <a:r>
              <a:rPr sz="892" dirty="0">
                <a:cs typeface="Times New Roman"/>
              </a:rPr>
              <a:t> </a:t>
            </a:r>
            <a:r>
              <a:rPr sz="892" spc="-104" dirty="0">
                <a:cs typeface="Times New Roman"/>
              </a:rPr>
              <a:t> </a:t>
            </a:r>
            <a:r>
              <a:rPr sz="892" spc="67" dirty="0">
                <a:cs typeface="Times New Roman"/>
              </a:rPr>
              <a:t>Cons</a:t>
            </a:r>
            <a:r>
              <a:rPr sz="892" spc="38" dirty="0">
                <a:cs typeface="Times New Roman"/>
              </a:rPr>
              <a:t>o</a:t>
            </a:r>
            <a:r>
              <a:rPr sz="892" spc="74" dirty="0">
                <a:cs typeface="Times New Roman"/>
              </a:rPr>
              <a:t>rtium</a:t>
            </a:r>
            <a:r>
              <a:rPr sz="892" dirty="0">
                <a:cs typeface="Times New Roman"/>
              </a:rPr>
              <a:t> </a:t>
            </a:r>
            <a:r>
              <a:rPr sz="892" spc="-104" dirty="0">
                <a:cs typeface="Times New Roman"/>
              </a:rPr>
              <a:t> </a:t>
            </a:r>
            <a:r>
              <a:rPr sz="892" spc="82" dirty="0">
                <a:cs typeface="Times New Roman"/>
              </a:rPr>
              <a:t>(2015)</a:t>
            </a:r>
            <a:endParaRPr sz="892" dirty="0">
              <a:cs typeface="Times New Roman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0" y="5461084"/>
            <a:ext cx="10086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</a:rPr>
              <a:t>Ryan Brinkman</a:t>
            </a:r>
          </a:p>
        </p:txBody>
      </p:sp>
    </p:spTree>
    <p:extLst>
      <p:ext uri="{BB962C8B-B14F-4D97-AF65-F5344CB8AC3E}">
        <p14:creationId xmlns:p14="http://schemas.microsoft.com/office/powerpoint/2010/main" val="2115253768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Can Manual Analysis of </a:t>
            </a:r>
            <a:br>
              <a:rPr lang="en-US" dirty="0" smtClean="0"/>
            </a:br>
            <a:r>
              <a:rPr lang="en-US" dirty="0" smtClean="0"/>
              <a:t>“High-Dimensional” Data Be Improved Upon?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Time consuming, especially for “discovery”</a:t>
            </a:r>
          </a:p>
          <a:p>
            <a:r>
              <a:rPr lang="en-US" dirty="0" smtClean="0"/>
              <a:t>Analysis guided by history with limited, intuitive exploration</a:t>
            </a:r>
          </a:p>
          <a:p>
            <a:r>
              <a:rPr lang="en-US" dirty="0" smtClean="0"/>
              <a:t>Rarely (ever?) examine entire multidimensional dataset</a:t>
            </a:r>
          </a:p>
          <a:p>
            <a:r>
              <a:rPr lang="en-US" dirty="0" smtClean="0"/>
              <a:t>Significant cross-individual variability (&gt;10%)</a:t>
            </a:r>
          </a:p>
          <a:p>
            <a:r>
              <a:rPr lang="en-US" dirty="0" smtClean="0"/>
              <a:t>No appropriate statistical basis to assess relative significance</a:t>
            </a:r>
          </a:p>
          <a:p>
            <a:r>
              <a:rPr lang="en-US" dirty="0" smtClean="0"/>
              <a:t>Not fun (?)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“</a:t>
            </a:r>
            <a:r>
              <a:rPr lang="en-US" dirty="0"/>
              <a:t>Unfortunately, the use of three or more independent fluorescent parameters complicates the analysis of the resulting data significantly.”  Murphy Cytometry  (1985</a:t>
            </a:r>
            <a:r>
              <a:rPr lang="en-US" dirty="0" smtClean="0"/>
              <a:t>)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“</a:t>
            </a:r>
            <a:r>
              <a:rPr lang="en-US" dirty="0"/>
              <a:t>Despite the technological advances in acquiring [30] parameters per single cell, methods for analyzing multidimensional single-cell data remain inadequate.”  </a:t>
            </a:r>
            <a:r>
              <a:rPr lang="en-US" dirty="0" err="1"/>
              <a:t>Qiu</a:t>
            </a:r>
            <a:r>
              <a:rPr lang="en-US" dirty="0"/>
              <a:t> et al.  Nature Biotechnology  (2011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199123" y="5198417"/>
            <a:ext cx="110799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/>
              <a:t>Ryan Brinkman</a:t>
            </a:r>
          </a:p>
        </p:txBody>
      </p:sp>
    </p:spTree>
    <p:extLst>
      <p:ext uri="{BB962C8B-B14F-4D97-AF65-F5344CB8AC3E}">
        <p14:creationId xmlns:p14="http://schemas.microsoft.com/office/powerpoint/2010/main" val="657436068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&gt;50 Peer-reviewed, Free, Open Source Software Tools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45 R/</a:t>
            </a:r>
            <a:r>
              <a:rPr lang="en-US" dirty="0" err="1" smtClean="0"/>
              <a:t>BioConductor</a:t>
            </a:r>
            <a:r>
              <a:rPr lang="en-US" dirty="0" smtClean="0"/>
              <a:t> for data analysis</a:t>
            </a:r>
          </a:p>
          <a:p>
            <a:pPr lvl="1"/>
            <a:r>
              <a:rPr lang="en-US" dirty="0" smtClean="0"/>
              <a:t>A scripted approach to high throughput data analysis</a:t>
            </a:r>
          </a:p>
          <a:p>
            <a:pPr lvl="1"/>
            <a:r>
              <a:rPr lang="en-US" dirty="0" smtClean="0"/>
              <a:t>Non-interactive, self-documented, reproducible</a:t>
            </a:r>
          </a:p>
          <a:p>
            <a:pPr lvl="1"/>
            <a:r>
              <a:rPr lang="en-US" dirty="0" smtClean="0"/>
              <a:t>Breaks problem into smaller pieces (packages)</a:t>
            </a:r>
          </a:p>
          <a:p>
            <a:pPr lvl="1"/>
            <a:r>
              <a:rPr lang="en-US" dirty="0" smtClean="0"/>
              <a:t>Modules can plug-in &amp; swap-out</a:t>
            </a:r>
          </a:p>
          <a:p>
            <a:pPr lvl="1"/>
            <a:r>
              <a:rPr lang="en-US" dirty="0" smtClean="0"/>
              <a:t>Collaborative, cross-platform development environment</a:t>
            </a:r>
          </a:p>
          <a:p>
            <a:endParaRPr lang="en-US" dirty="0" smtClean="0"/>
          </a:p>
          <a:p>
            <a:r>
              <a:rPr lang="en-US" dirty="0" smtClean="0"/>
              <a:t>9 additional software tools</a:t>
            </a:r>
          </a:p>
          <a:p>
            <a:pPr lvl="1"/>
            <a:r>
              <a:rPr lang="en-US" dirty="0" smtClean="0"/>
              <a:t>Java, Python, </a:t>
            </a:r>
            <a:r>
              <a:rPr lang="en-US" dirty="0" err="1" smtClean="0"/>
              <a:t>Matlab</a:t>
            </a:r>
            <a:r>
              <a:rPr lang="en-US" dirty="0" smtClean="0"/>
              <a:t>, C++</a:t>
            </a:r>
          </a:p>
          <a:p>
            <a:pPr lvl="1"/>
            <a:r>
              <a:rPr lang="en-US" dirty="0" smtClean="0"/>
              <a:t>Stand alone (single problem/solution)</a:t>
            </a:r>
          </a:p>
          <a:p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215467" y="5198417"/>
            <a:ext cx="110799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/>
              <a:t>Ryan Brinkman</a:t>
            </a:r>
          </a:p>
        </p:txBody>
      </p:sp>
      <p:sp>
        <p:nvSpPr>
          <p:cNvPr id="14" name="object 4"/>
          <p:cNvSpPr/>
          <p:nvPr/>
        </p:nvSpPr>
        <p:spPr>
          <a:xfrm>
            <a:off x="3817477" y="1800491"/>
            <a:ext cx="4430173" cy="14485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675"/>
          </a:p>
        </p:txBody>
      </p:sp>
    </p:spTree>
    <p:extLst>
      <p:ext uri="{BB962C8B-B14F-4D97-AF65-F5344CB8AC3E}">
        <p14:creationId xmlns:p14="http://schemas.microsoft.com/office/powerpoint/2010/main" val="289572487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BioConductor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- Open, Extensible Infrastructure </a:t>
            </a:r>
            <a:br>
              <a:rPr lang="en-US" dirty="0" smtClean="0"/>
            </a:br>
            <a:r>
              <a:rPr lang="en-US" dirty="0" smtClean="0"/>
              <a:t>- Packages are Interoperable &amp; Interchangeable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2073210" y="5461084"/>
            <a:ext cx="10086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>
                <a:solidFill>
                  <a:schemeClr val="bg1"/>
                </a:solidFill>
              </a:rPr>
              <a:t>Ryan Brinkman</a:t>
            </a:r>
          </a:p>
        </p:txBody>
      </p:sp>
      <p:sp>
        <p:nvSpPr>
          <p:cNvPr id="7" name="object 3"/>
          <p:cNvSpPr/>
          <p:nvPr/>
        </p:nvSpPr>
        <p:spPr>
          <a:xfrm>
            <a:off x="3616901" y="0"/>
            <a:ext cx="5512397" cy="5715000"/>
          </a:xfrm>
          <a:prstGeom prst="rect">
            <a:avLst/>
          </a:prstGeom>
          <a:blipFill>
            <a:blip r:embed="rId3" cstate="print"/>
            <a:srcRect/>
            <a:stretch>
              <a:fillRect l="-1" r="-50792" b="-5774"/>
            </a:stretch>
          </a:blipFill>
        </p:spPr>
        <p:txBody>
          <a:bodyPr wrap="square" lIns="0" tIns="0" rIns="0" bIns="0" rtlCol="0"/>
          <a:lstStyle/>
          <a:p>
            <a:endParaRPr sz="2675"/>
          </a:p>
        </p:txBody>
      </p:sp>
    </p:spTree>
    <p:extLst>
      <p:ext uri="{BB962C8B-B14F-4D97-AF65-F5344CB8AC3E}">
        <p14:creationId xmlns:p14="http://schemas.microsoft.com/office/powerpoint/2010/main" val="726820287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Which Automated Analysis Methods to Use?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8182535" y="5198417"/>
            <a:ext cx="110799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/>
              <a:t>Ryan Brinkman</a:t>
            </a:r>
          </a:p>
        </p:txBody>
      </p:sp>
    </p:spTree>
    <p:extLst>
      <p:ext uri="{BB962C8B-B14F-4D97-AF65-F5344CB8AC3E}">
        <p14:creationId xmlns:p14="http://schemas.microsoft.com/office/powerpoint/2010/main" val="293177732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Flow Cytometry Standards and Analysis (</a:t>
            </a:r>
            <a:r>
              <a:rPr lang="en-US" dirty="0" err="1"/>
              <a:t>FlowCAP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756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FlowCAP (Critical Assessment of Automated Analysis Methods)</a:t>
            </a:r>
            <a:endParaRPr lang="en-US" dirty="0" smtClean="0"/>
          </a:p>
        </p:txBody>
      </p:sp>
      <p:sp>
        <p:nvSpPr>
          <p:cNvPr id="3" name="object 3"/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Community-based evaluation of flow bioinformatics tools</a:t>
            </a:r>
          </a:p>
          <a:p>
            <a:endParaRPr lang="en-US" dirty="0" smtClean="0"/>
          </a:p>
          <a:p>
            <a:r>
              <a:rPr lang="en-US" dirty="0" err="1" smtClean="0"/>
              <a:t>FlowCAP</a:t>
            </a:r>
            <a:r>
              <a:rPr lang="en-US" dirty="0" smtClean="0"/>
              <a:t>-I (2010): Matching manual gating (1st gen tools)</a:t>
            </a:r>
          </a:p>
          <a:p>
            <a:r>
              <a:rPr lang="en-US" dirty="0" err="1" smtClean="0"/>
              <a:t>FlowCAP</a:t>
            </a:r>
            <a:r>
              <a:rPr lang="en-US" dirty="0" smtClean="0"/>
              <a:t>-II (2011): (Too simple) sample classification</a:t>
            </a:r>
          </a:p>
          <a:p>
            <a:r>
              <a:rPr lang="en-US" dirty="0" err="1" smtClean="0"/>
              <a:t>FlowCAP</a:t>
            </a:r>
            <a:r>
              <a:rPr lang="en-US" dirty="0" smtClean="0"/>
              <a:t>-III (2012): 2nd generation automated gating tools</a:t>
            </a:r>
          </a:p>
          <a:p>
            <a:r>
              <a:rPr lang="en-US" dirty="0" err="1" smtClean="0"/>
              <a:t>FlowCAP</a:t>
            </a:r>
            <a:r>
              <a:rPr lang="en-US" dirty="0" smtClean="0"/>
              <a:t>-IV (2014): (Hard) Biomarker discovery</a:t>
            </a:r>
          </a:p>
          <a:p>
            <a:endParaRPr lang="en-US" dirty="0" smtClean="0">
              <a:hlinkClick r:id="rId3"/>
            </a:endParaRPr>
          </a:p>
          <a:p>
            <a:r>
              <a:rPr lang="en-US" dirty="0" smtClean="0">
                <a:hlinkClick r:id="rId3"/>
              </a:rPr>
              <a:t>http://flowcap.flowsite.org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182535" y="5198417"/>
            <a:ext cx="110799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/>
              <a:t>Ryan Brinkman</a:t>
            </a:r>
          </a:p>
        </p:txBody>
      </p:sp>
    </p:spTree>
    <p:extLst>
      <p:ext uri="{BB962C8B-B14F-4D97-AF65-F5344CB8AC3E}">
        <p14:creationId xmlns:p14="http://schemas.microsoft.com/office/powerpoint/2010/main" val="1392147298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License and Sources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This material is licensed under the</a:t>
            </a:r>
            <a:r>
              <a:rPr lang="en-US" b="1" dirty="0">
                <a:effectLst/>
              </a:rPr>
              <a:t> </a:t>
            </a:r>
            <a:r>
              <a:rPr lang="en-US" b="1" dirty="0">
                <a:effectLst/>
                <a:hlinkClick r:id="rId2"/>
              </a:rPr>
              <a:t>Creative Commons Attribution-ShareAlike </a:t>
            </a:r>
            <a:r>
              <a:rPr lang="en-US" b="1" dirty="0" smtClean="0">
                <a:effectLst/>
                <a:hlinkClick r:id="rId2"/>
              </a:rPr>
              <a:t>4.0 License</a:t>
            </a:r>
            <a:r>
              <a:rPr lang="en-US" b="1" dirty="0">
                <a:effectLst/>
              </a:rPr>
              <a:t>.</a:t>
            </a:r>
            <a:endParaRPr lang="en-US" dirty="0" smtClean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Sources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 smtClean="0"/>
              <a:t>Ryan Brinkman, PhD</a:t>
            </a:r>
          </a:p>
          <a:p>
            <a:r>
              <a:rPr lang="en-US" dirty="0" err="1" smtClean="0"/>
              <a:t>Bioinformatics.ca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0933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FlowCAP-I: Unsupervised gating (discovery) = humans’</a:t>
            </a:r>
            <a:endParaRPr lang="en-US" dirty="0" smtClean="0"/>
          </a:p>
        </p:txBody>
      </p:sp>
      <p:sp>
        <p:nvSpPr>
          <p:cNvPr id="10" name="Content Placeholder 9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Individual performance can vary on specific cell populations (might not matter)</a:t>
            </a:r>
          </a:p>
          <a:p>
            <a:pPr lvl="1"/>
            <a:r>
              <a:rPr lang="en-US" dirty="0" smtClean="0"/>
              <a:t>*</a:t>
            </a:r>
            <a:r>
              <a:rPr lang="en-US" dirty="0" err="1" smtClean="0"/>
              <a:t>Aghaeepour</a:t>
            </a:r>
            <a:r>
              <a:rPr lang="en-US" dirty="0" smtClean="0"/>
              <a:t> et al., Nature Methods  (2013)</a:t>
            </a:r>
          </a:p>
          <a:p>
            <a:pPr lvl="1"/>
            <a:r>
              <a:rPr lang="en-US" dirty="0" smtClean="0">
                <a:hlinkClick r:id="rId3"/>
              </a:rPr>
              <a:t>http://flowcap.flowsite.org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15 diﬀerent tools on 5 datasets</a:t>
            </a:r>
          </a:p>
          <a:p>
            <a:endParaRPr lang="en-US" dirty="0"/>
          </a:p>
        </p:txBody>
      </p:sp>
      <p:sp>
        <p:nvSpPr>
          <p:cNvPr id="28" name="object 3"/>
          <p:cNvSpPr>
            <a:spLocks noGrp="1"/>
          </p:cNvSpPr>
          <p:nvPr>
            <p:ph sz="half" idx="2"/>
          </p:nvPr>
        </p:nvSpPr>
        <p:spPr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rmAutofit/>
          </a:bodyPr>
          <a:lstStyle/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182535" y="5198417"/>
            <a:ext cx="110799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/>
              <a:t>Ryan Brinkman</a:t>
            </a:r>
          </a:p>
        </p:txBody>
      </p:sp>
      <p:sp>
        <p:nvSpPr>
          <p:cNvPr id="5" name="object 5"/>
          <p:cNvSpPr/>
          <p:nvPr/>
        </p:nvSpPr>
        <p:spPr>
          <a:xfrm>
            <a:off x="822960" y="4456529"/>
            <a:ext cx="6313481" cy="70782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675"/>
          </a:p>
        </p:txBody>
      </p:sp>
    </p:spTree>
    <p:extLst>
      <p:ext uri="{BB962C8B-B14F-4D97-AF65-F5344CB8AC3E}">
        <p14:creationId xmlns:p14="http://schemas.microsoft.com/office/powerpoint/2010/main" val="1392073925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There is No Single Best Gating Solution (2010)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2002702" y="5452333"/>
            <a:ext cx="10086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>
                <a:solidFill>
                  <a:schemeClr val="bg1"/>
                </a:solidFill>
              </a:rPr>
              <a:t>Ryan Brinkman</a:t>
            </a:r>
          </a:p>
        </p:txBody>
      </p:sp>
      <p:sp>
        <p:nvSpPr>
          <p:cNvPr id="12" name="object 3"/>
          <p:cNvSpPr>
            <a:spLocks/>
          </p:cNvSpPr>
          <p:nvPr/>
        </p:nvSpPr>
        <p:spPr>
          <a:xfrm>
            <a:off x="3201919" y="125126"/>
            <a:ext cx="5821983" cy="545233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675"/>
          </a:p>
        </p:txBody>
      </p:sp>
    </p:spTree>
    <p:extLst>
      <p:ext uri="{BB962C8B-B14F-4D97-AF65-F5344CB8AC3E}">
        <p14:creationId xmlns:p14="http://schemas.microsoft.com/office/powerpoint/2010/main" val="1329141023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FlowCAP</a:t>
            </a:r>
            <a:r>
              <a:rPr lang="en-US" dirty="0" smtClean="0"/>
              <a:t>-II: </a:t>
            </a:r>
            <a:br>
              <a:rPr lang="en-US" dirty="0" smtClean="0"/>
            </a:br>
            <a:r>
              <a:rPr lang="en-US" dirty="0" smtClean="0"/>
              <a:t>Tools for Clinical Classification</a:t>
            </a:r>
          </a:p>
        </p:txBody>
      </p:sp>
      <p:sp>
        <p:nvSpPr>
          <p:cNvPr id="21" name="Content Placeholder 20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mtClean="0"/>
              <a:t>Several algorithms performed perfectly</a:t>
            </a:r>
          </a:p>
          <a:p>
            <a:endParaRPr lang="en-US" smtClean="0"/>
          </a:p>
          <a:p>
            <a:r>
              <a:rPr lang="en-US" smtClean="0"/>
              <a:t>There were misclassifications</a:t>
            </a:r>
            <a:endParaRPr lang="en-US" dirty="0"/>
          </a:p>
        </p:txBody>
      </p:sp>
      <p:graphicFrame>
        <p:nvGraphicFramePr>
          <p:cNvPr id="22" name="Content Placeholder 16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739814344"/>
              </p:ext>
            </p:extLst>
          </p:nvPr>
        </p:nvGraphicFramePr>
        <p:xfrm>
          <a:off x="4664075" y="1538288"/>
          <a:ext cx="3702053" cy="15240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833707"/>
                <a:gridCol w="1017319"/>
                <a:gridCol w="1001173"/>
                <a:gridCol w="849854"/>
              </a:tblGrid>
              <a:tr h="278130">
                <a:tc>
                  <a:txBody>
                    <a:bodyPr/>
                    <a:lstStyle/>
                    <a:p>
                      <a:pPr algn="r"/>
                      <a:endParaRPr sz="1200" dirty="0">
                        <a:latin typeface="American Typewriter"/>
                        <a:cs typeface="American Typewriter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75565" algn="r">
                        <a:lnSpc>
                          <a:spcPct val="100000"/>
                        </a:lnSpc>
                      </a:pPr>
                      <a:r>
                        <a:rPr sz="1200" dirty="0"/>
                        <a:t>Sensitivi</a:t>
                      </a:r>
                      <a:r>
                        <a:rPr sz="1200" spc="-30" dirty="0"/>
                        <a:t>t</a:t>
                      </a:r>
                      <a:r>
                        <a:rPr sz="1200" dirty="0"/>
                        <a:t>y</a:t>
                      </a:r>
                      <a:endParaRPr sz="1200" dirty="0">
                        <a:latin typeface="American Typewriter"/>
                        <a:cs typeface="American Typewriter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75565" algn="r">
                        <a:lnSpc>
                          <a:spcPct val="100000"/>
                        </a:lnSpc>
                      </a:pPr>
                      <a:r>
                        <a:rPr sz="1200" dirty="0"/>
                        <a:t>S</a:t>
                      </a:r>
                      <a:r>
                        <a:rPr sz="1200" spc="25" dirty="0"/>
                        <a:t>p</a:t>
                      </a:r>
                      <a:r>
                        <a:rPr sz="1200" dirty="0"/>
                        <a:t>ecifici</a:t>
                      </a:r>
                      <a:r>
                        <a:rPr sz="1200" spc="-25" dirty="0"/>
                        <a:t>t</a:t>
                      </a:r>
                      <a:r>
                        <a:rPr sz="1200" dirty="0"/>
                        <a:t>y</a:t>
                      </a:r>
                      <a:endParaRPr sz="1200" dirty="0">
                        <a:latin typeface="American Typewriter"/>
                        <a:cs typeface="American Typewriter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75565" algn="r">
                        <a:lnSpc>
                          <a:spcPct val="100000"/>
                        </a:lnSpc>
                      </a:pPr>
                      <a:r>
                        <a:rPr sz="1200" spc="-25" dirty="0"/>
                        <a:t>A</a:t>
                      </a:r>
                      <a:r>
                        <a:rPr sz="1200" dirty="0"/>
                        <a:t>ccuracy</a:t>
                      </a:r>
                      <a:endParaRPr sz="1200" dirty="0">
                        <a:latin typeface="American Typewriter"/>
                        <a:cs typeface="American Typewriter"/>
                      </a:endParaRPr>
                    </a:p>
                  </a:txBody>
                  <a:tcPr marL="0" marR="0" marT="0" marB="0"/>
                </a:tc>
              </a:tr>
              <a:tr h="411480">
                <a:tc>
                  <a:txBody>
                    <a:bodyPr/>
                    <a:lstStyle/>
                    <a:p>
                      <a:pPr marL="75565" algn="r">
                        <a:lnSpc>
                          <a:spcPct val="100000"/>
                        </a:lnSpc>
                      </a:pPr>
                      <a:r>
                        <a:rPr sz="1200" dirty="0"/>
                        <a:t>fl</a:t>
                      </a:r>
                      <a:r>
                        <a:rPr sz="1200" spc="-25" dirty="0"/>
                        <a:t>o</a:t>
                      </a:r>
                      <a:r>
                        <a:rPr sz="1200" dirty="0"/>
                        <a:t>w</a:t>
                      </a:r>
                      <a:r>
                        <a:rPr sz="1200" spc="-80" dirty="0"/>
                        <a:t>T</a:t>
                      </a:r>
                      <a:r>
                        <a:rPr sz="1200" dirty="0"/>
                        <a:t>y</a:t>
                      </a:r>
                      <a:r>
                        <a:rPr sz="1200" spc="25" dirty="0"/>
                        <a:t>p</a:t>
                      </a:r>
                      <a:r>
                        <a:rPr sz="1200" dirty="0"/>
                        <a:t>e-</a:t>
                      </a:r>
                      <a:r>
                        <a:rPr sz="1200" spc="-25" dirty="0"/>
                        <a:t>F</a:t>
                      </a:r>
                      <a:r>
                        <a:rPr sz="1200" dirty="0"/>
                        <a:t>eaLect</a:t>
                      </a:r>
                      <a:endParaRPr sz="1200" dirty="0">
                        <a:latin typeface="American Typewriter"/>
                        <a:cs typeface="American Typewriter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62585" algn="r">
                        <a:lnSpc>
                          <a:spcPct val="100000"/>
                        </a:lnSpc>
                      </a:pPr>
                      <a:r>
                        <a:rPr sz="1200" dirty="0"/>
                        <a:t>1.00</a:t>
                      </a:r>
                      <a:endParaRPr sz="1200" dirty="0">
                        <a:latin typeface="American Typewriter"/>
                        <a:cs typeface="American Typewriter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63855" algn="r">
                        <a:lnSpc>
                          <a:spcPct val="100000"/>
                        </a:lnSpc>
                      </a:pPr>
                      <a:r>
                        <a:rPr sz="1200" dirty="0"/>
                        <a:t>1.00</a:t>
                      </a:r>
                      <a:endParaRPr sz="1200" dirty="0">
                        <a:latin typeface="American Typewriter"/>
                        <a:cs typeface="American Typewriter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09245" algn="r">
                        <a:lnSpc>
                          <a:spcPct val="100000"/>
                        </a:lnSpc>
                      </a:pPr>
                      <a:r>
                        <a:rPr sz="1200" dirty="0"/>
                        <a:t>1.00</a:t>
                      </a:r>
                      <a:endParaRPr sz="1200" dirty="0">
                        <a:latin typeface="American Typewriter"/>
                        <a:cs typeface="American Typewriter"/>
                      </a:endParaRPr>
                    </a:p>
                  </a:txBody>
                  <a:tcPr marL="0" marR="0" marT="0" marB="0"/>
                </a:tc>
              </a:tr>
              <a:tr h="278130">
                <a:tc>
                  <a:txBody>
                    <a:bodyPr/>
                    <a:lstStyle/>
                    <a:p>
                      <a:pPr marL="15875" indent="0" algn="r">
                        <a:lnSpc>
                          <a:spcPct val="100000"/>
                        </a:lnSpc>
                        <a:tabLst/>
                      </a:pPr>
                      <a:r>
                        <a:rPr sz="1200" dirty="0" smtClean="0"/>
                        <a:t>fl</a:t>
                      </a:r>
                      <a:r>
                        <a:rPr sz="1200" spc="-30" dirty="0" smtClean="0"/>
                        <a:t>o</a:t>
                      </a:r>
                      <a:r>
                        <a:rPr sz="1200" dirty="0" smtClean="0"/>
                        <a:t>w</a:t>
                      </a:r>
                      <a:r>
                        <a:rPr sz="1200" spc="-25" dirty="0" smtClean="0"/>
                        <a:t>P</a:t>
                      </a:r>
                      <a:r>
                        <a:rPr sz="1200" dirty="0" smtClean="0"/>
                        <a:t>eaks</a:t>
                      </a:r>
                      <a:endParaRPr sz="1200" dirty="0">
                        <a:latin typeface="American Typewriter"/>
                        <a:cs typeface="American Typewriter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62585" algn="r">
                        <a:lnSpc>
                          <a:spcPct val="100000"/>
                        </a:lnSpc>
                      </a:pPr>
                      <a:r>
                        <a:rPr sz="1200" dirty="0"/>
                        <a:t>1.00</a:t>
                      </a:r>
                      <a:endParaRPr sz="1200" dirty="0">
                        <a:latin typeface="American Typewriter"/>
                        <a:cs typeface="American Typewriter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63855" algn="r">
                        <a:lnSpc>
                          <a:spcPct val="100000"/>
                        </a:lnSpc>
                      </a:pPr>
                      <a:r>
                        <a:rPr sz="1200" dirty="0"/>
                        <a:t>1.00</a:t>
                      </a:r>
                      <a:endParaRPr sz="1200" dirty="0">
                        <a:latin typeface="American Typewriter"/>
                        <a:cs typeface="American Typewriter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09245" algn="r">
                        <a:lnSpc>
                          <a:spcPct val="100000"/>
                        </a:lnSpc>
                      </a:pPr>
                      <a:r>
                        <a:rPr sz="1200" dirty="0"/>
                        <a:t>1.00</a:t>
                      </a:r>
                      <a:endParaRPr sz="1200" dirty="0">
                        <a:latin typeface="American Typewriter"/>
                        <a:cs typeface="American Typewriter"/>
                      </a:endParaRPr>
                    </a:p>
                  </a:txBody>
                  <a:tcPr marL="0" marR="0" marT="0" marB="0"/>
                </a:tc>
              </a:tr>
              <a:tr h="278130">
                <a:tc>
                  <a:txBody>
                    <a:bodyPr/>
                    <a:lstStyle/>
                    <a:p>
                      <a:pPr marL="15875" indent="0" algn="r">
                        <a:lnSpc>
                          <a:spcPct val="100000"/>
                        </a:lnSpc>
                        <a:tabLst/>
                      </a:pPr>
                      <a:r>
                        <a:rPr sz="1200" dirty="0" smtClean="0"/>
                        <a:t>S</a:t>
                      </a:r>
                      <a:r>
                        <a:rPr sz="1200" spc="-80" dirty="0" smtClean="0"/>
                        <a:t>P</a:t>
                      </a:r>
                      <a:r>
                        <a:rPr sz="1200" dirty="0" smtClean="0"/>
                        <a:t>ADE</a:t>
                      </a:r>
                      <a:endParaRPr lang="en-US" sz="1200" dirty="0" smtClean="0">
                        <a:latin typeface="American Typewriter"/>
                        <a:cs typeface="American Typewriter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63855" marR="67945" algn="r" defTabSz="685800" rtl="0" eaLnBrk="1" latinLnBrk="0" hangingPunct="1">
                        <a:lnSpc>
                          <a:spcPct val="100000"/>
                        </a:lnSpc>
                      </a:pPr>
                      <a:r>
                        <a:rPr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1.00</a:t>
                      </a:r>
                      <a:endParaRPr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63855" marR="67945" algn="r" defTabSz="685800" rtl="0" eaLnBrk="1" latinLnBrk="0" hangingPunct="1">
                        <a:lnSpc>
                          <a:spcPct val="100000"/>
                        </a:lnSpc>
                      </a:pPr>
                      <a:r>
                        <a:rPr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1.00</a:t>
                      </a:r>
                      <a:endParaRPr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63855" marR="67945" algn="r" defTabSz="685800" rtl="0" eaLnBrk="1" latinLnBrk="0" hangingPunct="1">
                        <a:lnSpc>
                          <a:spcPct val="100000"/>
                        </a:lnSpc>
                      </a:pPr>
                      <a:r>
                        <a:rPr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1.00</a:t>
                      </a:r>
                      <a:endParaRPr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/>
                </a:tc>
              </a:tr>
              <a:tr h="278130">
                <a:tc>
                  <a:txBody>
                    <a:bodyPr/>
                    <a:lstStyle/>
                    <a:p>
                      <a:pPr marL="15875" indent="0" algn="r">
                        <a:lnSpc>
                          <a:spcPct val="100000"/>
                        </a:lnSpc>
                        <a:tabLst/>
                      </a:pPr>
                      <a:r>
                        <a:rPr lang="is-IS" sz="1200" dirty="0" smtClean="0"/>
                        <a:t>…</a:t>
                      </a:r>
                      <a:endParaRPr lang="en-US" sz="1200" dirty="0" smtClean="0">
                        <a:latin typeface="American Typewriter"/>
                        <a:cs typeface="American Typewriter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7945" algn="r">
                        <a:lnSpc>
                          <a:spcPct val="100000"/>
                        </a:lnSpc>
                      </a:pPr>
                      <a:r>
                        <a:rPr lang="is-IS" sz="1200" dirty="0" smtClean="0"/>
                        <a:t>…</a:t>
                      </a:r>
                      <a:endParaRPr sz="1200" dirty="0">
                        <a:latin typeface="American Typewriter"/>
                        <a:cs typeface="American Typewriter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7945" algn="r">
                        <a:lnSpc>
                          <a:spcPct val="100000"/>
                        </a:lnSpc>
                      </a:pPr>
                      <a:r>
                        <a:rPr lang="is-IS" sz="1200" dirty="0" smtClean="0"/>
                        <a:t>…</a:t>
                      </a:r>
                      <a:endParaRPr sz="1200" dirty="0">
                        <a:latin typeface="American Typewriter"/>
                        <a:cs typeface="American Typewriter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7945" algn="r">
                        <a:lnSpc>
                          <a:spcPct val="100000"/>
                        </a:lnSpc>
                      </a:pPr>
                      <a:r>
                        <a:rPr lang="is-IS" sz="1200" dirty="0" smtClean="0"/>
                        <a:t>…</a:t>
                      </a:r>
                      <a:endParaRPr sz="1200" dirty="0">
                        <a:latin typeface="American Typewriter"/>
                        <a:cs typeface="American Typewriter"/>
                      </a:endParaRPr>
                    </a:p>
                  </a:txBody>
                  <a:tcPr marL="0" marR="0" marT="0" marB="0"/>
                </a:tc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7173245" y="5015536"/>
            <a:ext cx="110799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/>
              <a:t>Ryan Brinkman</a:t>
            </a:r>
          </a:p>
        </p:txBody>
      </p:sp>
    </p:spTree>
    <p:extLst>
      <p:ext uri="{BB962C8B-B14F-4D97-AF65-F5344CB8AC3E}">
        <p14:creationId xmlns:p14="http://schemas.microsoft.com/office/powerpoint/2010/main" val="1283115199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FlowCAP-III: Reducing Variability in Translational Immunology</a:t>
            </a:r>
            <a:endParaRPr lang="en-US" dirty="0" smtClean="0"/>
          </a:p>
        </p:txBody>
      </p:sp>
      <p:sp>
        <p:nvSpPr>
          <p:cNvPr id="10" name="object 3"/>
          <p:cNvSpPr>
            <a:spLocks noGrp="1"/>
          </p:cNvSpPr>
          <p:nvPr>
            <p:ph idx="1"/>
          </p:nvPr>
        </p:nvSpPr>
        <p:spPr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lang="en-US"/>
          </a:p>
        </p:txBody>
      </p:sp>
      <p:sp>
        <p:nvSpPr>
          <p:cNvPr id="4" name="object 4"/>
          <p:cNvSpPr txBox="1"/>
          <p:nvPr/>
        </p:nvSpPr>
        <p:spPr>
          <a:xfrm>
            <a:off x="4503373" y="4952088"/>
            <a:ext cx="3678782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876"/>
            <a:r>
              <a:rPr sz="1200" spc="-104" dirty="0">
                <a:cs typeface="American Typewriter"/>
              </a:rPr>
              <a:t>Maec</a:t>
            </a:r>
            <a:r>
              <a:rPr sz="1200" spc="-149" dirty="0">
                <a:cs typeface="American Typewriter"/>
              </a:rPr>
              <a:t>k</a:t>
            </a:r>
            <a:r>
              <a:rPr sz="1200" spc="-156" dirty="0">
                <a:cs typeface="American Typewriter"/>
              </a:rPr>
              <a:t>er</a:t>
            </a:r>
            <a:r>
              <a:rPr sz="1200" spc="119" dirty="0">
                <a:cs typeface="American Typewriter"/>
              </a:rPr>
              <a:t> </a:t>
            </a:r>
            <a:r>
              <a:rPr sz="1200" spc="-82" dirty="0">
                <a:cs typeface="American Typewriter"/>
              </a:rPr>
              <a:t>et</a:t>
            </a:r>
            <a:r>
              <a:rPr sz="1200" spc="119" dirty="0">
                <a:cs typeface="American Typewriter"/>
              </a:rPr>
              <a:t> </a:t>
            </a:r>
            <a:r>
              <a:rPr sz="1200" spc="-67" dirty="0">
                <a:cs typeface="American Typewriter"/>
              </a:rPr>
              <a:t>al.</a:t>
            </a:r>
            <a:r>
              <a:rPr sz="1200" dirty="0">
                <a:cs typeface="American Typewriter"/>
              </a:rPr>
              <a:t> </a:t>
            </a:r>
            <a:r>
              <a:rPr sz="1200" spc="-59" dirty="0">
                <a:cs typeface="American Typewriter"/>
              </a:rPr>
              <a:t> </a:t>
            </a:r>
            <a:r>
              <a:rPr sz="1200" i="1" spc="23" dirty="0">
                <a:cs typeface="Times New Roman"/>
              </a:rPr>
              <a:t>Nature</a:t>
            </a:r>
            <a:r>
              <a:rPr sz="1200" i="1" spc="119" dirty="0">
                <a:cs typeface="Times New Roman"/>
              </a:rPr>
              <a:t> </a:t>
            </a:r>
            <a:r>
              <a:rPr sz="1200" i="1" spc="15" dirty="0">
                <a:cs typeface="Times New Roman"/>
              </a:rPr>
              <a:t>Reviews</a:t>
            </a:r>
            <a:r>
              <a:rPr sz="1200" i="1" spc="119" dirty="0">
                <a:cs typeface="Times New Roman"/>
              </a:rPr>
              <a:t> </a:t>
            </a:r>
            <a:r>
              <a:rPr sz="1200" i="1" spc="23" dirty="0">
                <a:cs typeface="Times New Roman"/>
              </a:rPr>
              <a:t>Immunolog</a:t>
            </a:r>
            <a:r>
              <a:rPr sz="1200" i="1" spc="15" dirty="0">
                <a:cs typeface="Times New Roman"/>
              </a:rPr>
              <a:t>y</a:t>
            </a:r>
            <a:r>
              <a:rPr sz="1200" spc="8" dirty="0">
                <a:cs typeface="American Typewriter"/>
              </a:rPr>
              <a:t>,</a:t>
            </a:r>
            <a:r>
              <a:rPr sz="1200" spc="119" dirty="0">
                <a:cs typeface="American Typewriter"/>
              </a:rPr>
              <a:t> </a:t>
            </a:r>
            <a:r>
              <a:rPr sz="1200" spc="-170" dirty="0">
                <a:cs typeface="American Typewriter"/>
              </a:rPr>
              <a:t>2012</a:t>
            </a:r>
            <a:endParaRPr sz="1200" dirty="0">
              <a:cs typeface="American Typewriter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212063" y="5198417"/>
            <a:ext cx="110799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/>
              <a:t>Ryan Brinkman</a:t>
            </a:r>
          </a:p>
        </p:txBody>
      </p:sp>
      <p:sp>
        <p:nvSpPr>
          <p:cNvPr id="9" name="Rectangle 8"/>
          <p:cNvSpPr/>
          <p:nvPr/>
        </p:nvSpPr>
        <p:spPr>
          <a:xfrm>
            <a:off x="822960" y="1283747"/>
            <a:ext cx="7886700" cy="2543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3" dirty="0"/>
              <a:t>Sample prep (BD </a:t>
            </a:r>
            <a:r>
              <a:rPr lang="en-US" sz="1053" dirty="0" err="1"/>
              <a:t>lyoplates</a:t>
            </a:r>
            <a:r>
              <a:rPr lang="en-US" sz="1053" dirty="0"/>
              <a:t>), Instrumentation, Acquisition, Automated Analysis</a:t>
            </a:r>
          </a:p>
        </p:txBody>
      </p:sp>
    </p:spTree>
    <p:extLst>
      <p:ext uri="{BB962C8B-B14F-4D97-AF65-F5344CB8AC3E}">
        <p14:creationId xmlns:p14="http://schemas.microsoft.com/office/powerpoint/2010/main" val="632075057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FlowCAP</a:t>
            </a:r>
            <a:r>
              <a:rPr lang="en-US" dirty="0" smtClean="0"/>
              <a:t>-III: </a:t>
            </a:r>
            <a:br>
              <a:rPr lang="en-US" dirty="0" smtClean="0"/>
            </a:br>
            <a:r>
              <a:rPr lang="en-US" dirty="0" smtClean="0"/>
              <a:t>Supervised Analysis for “Diagnostics”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2 automated tools can match human </a:t>
            </a:r>
            <a:r>
              <a:rPr lang="en-US" dirty="0" smtClean="0"/>
              <a:t>gating</a:t>
            </a:r>
          </a:p>
          <a:p>
            <a:r>
              <a:rPr lang="en-US" dirty="0" smtClean="0"/>
              <a:t>9 clinical sites, 4 replicates of cryopreserved cells per site.</a:t>
            </a:r>
          </a:p>
          <a:p>
            <a:r>
              <a:rPr lang="en-US" dirty="0" smtClean="0"/>
              <a:t>Centralized gating of data based on a consensus best approach.</a:t>
            </a:r>
          </a:p>
          <a:p>
            <a:r>
              <a:rPr lang="en-US" dirty="0" smtClean="0"/>
              <a:t>Automated algorithms vs. centralized gating.</a:t>
            </a:r>
          </a:p>
          <a:p>
            <a:endParaRPr lang="en-US" dirty="0"/>
          </a:p>
        </p:txBody>
      </p:sp>
      <p:sp>
        <p:nvSpPr>
          <p:cNvPr id="4" name="object 4"/>
          <p:cNvSpPr/>
          <p:nvPr/>
        </p:nvSpPr>
        <p:spPr>
          <a:xfrm>
            <a:off x="269929" y="2935168"/>
            <a:ext cx="4136913" cy="277983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675"/>
          </a:p>
        </p:txBody>
      </p:sp>
      <p:sp>
        <p:nvSpPr>
          <p:cNvPr id="5" name="object 5"/>
          <p:cNvSpPr/>
          <p:nvPr/>
        </p:nvSpPr>
        <p:spPr>
          <a:xfrm>
            <a:off x="4555702" y="2876925"/>
            <a:ext cx="4347814" cy="28380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675"/>
          </a:p>
        </p:txBody>
      </p:sp>
      <p:sp>
        <p:nvSpPr>
          <p:cNvPr id="6" name="TextBox 5"/>
          <p:cNvSpPr txBox="1"/>
          <p:nvPr/>
        </p:nvSpPr>
        <p:spPr>
          <a:xfrm>
            <a:off x="7812762" y="2532697"/>
            <a:ext cx="110799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/>
              <a:t>Ryan Brinkman</a:t>
            </a:r>
          </a:p>
        </p:txBody>
      </p:sp>
    </p:spTree>
    <p:extLst>
      <p:ext uri="{BB962C8B-B14F-4D97-AF65-F5344CB8AC3E}">
        <p14:creationId xmlns:p14="http://schemas.microsoft.com/office/powerpoint/2010/main" val="2014867355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Gating Transitionals From Lymphocytes</a:t>
            </a:r>
            <a:endParaRPr lang="en-US" dirty="0" smtClean="0"/>
          </a:p>
        </p:txBody>
      </p:sp>
      <p:sp>
        <p:nvSpPr>
          <p:cNvPr id="15" name="Text Placeholder 1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Manual:  </a:t>
            </a:r>
            <a:r>
              <a:rPr lang="en-US" dirty="0" smtClean="0"/>
              <a:t>9.38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Manual:  9.38 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Auto:  </a:t>
            </a:r>
            <a:r>
              <a:rPr lang="en-US" dirty="0" smtClean="0"/>
              <a:t>10.56</a:t>
            </a:r>
            <a:endParaRPr lang="en-US" dirty="0"/>
          </a:p>
        </p:txBody>
      </p:sp>
      <p:sp>
        <p:nvSpPr>
          <p:cNvPr id="19" name="Content Placeholder 18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988537" y="5015538"/>
            <a:ext cx="110799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/>
              <a:t>Ryan Brinkman</a:t>
            </a:r>
          </a:p>
        </p:txBody>
      </p:sp>
      <p:sp>
        <p:nvSpPr>
          <p:cNvPr id="12" name="object 3"/>
          <p:cNvSpPr/>
          <p:nvPr/>
        </p:nvSpPr>
        <p:spPr>
          <a:xfrm>
            <a:off x="629841" y="2164556"/>
            <a:ext cx="3061459" cy="276344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675"/>
          </a:p>
        </p:txBody>
      </p:sp>
      <p:sp>
        <p:nvSpPr>
          <p:cNvPr id="21" name="object 4"/>
          <p:cNvSpPr/>
          <p:nvPr/>
        </p:nvSpPr>
        <p:spPr>
          <a:xfrm>
            <a:off x="4629150" y="2164556"/>
            <a:ext cx="2865791" cy="276344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675"/>
          </a:p>
        </p:txBody>
      </p:sp>
    </p:spTree>
    <p:extLst>
      <p:ext uri="{BB962C8B-B14F-4D97-AF65-F5344CB8AC3E}">
        <p14:creationId xmlns:p14="http://schemas.microsoft.com/office/powerpoint/2010/main" val="384402424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FlowCAP</a:t>
            </a:r>
            <a:r>
              <a:rPr lang="en-US" dirty="0" smtClean="0"/>
              <a:t>-III Conclusion: </a:t>
            </a:r>
            <a:br>
              <a:rPr lang="en-US" dirty="0" smtClean="0"/>
            </a:br>
            <a:r>
              <a:rPr lang="en-US" dirty="0" smtClean="0"/>
              <a:t>Stop Manually Gating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Supervised gating can match manual analysis when it is data-driven</a:t>
            </a:r>
          </a:p>
          <a:p>
            <a:endParaRPr lang="en-US" smtClean="0"/>
          </a:p>
          <a:p>
            <a:r>
              <a:rPr lang="en-US" smtClean="0"/>
              <a:t>Automated gating is unbiased relative to manual gating</a:t>
            </a:r>
          </a:p>
          <a:p>
            <a:r>
              <a:rPr lang="en-US" smtClean="0"/>
              <a:t>Variability is as low or lower than manual gating</a:t>
            </a:r>
          </a:p>
          <a:p>
            <a:r>
              <a:rPr lang="en-US" smtClean="0"/>
              <a:t>Even when biased, the bias is associated with populations that have low cell counts and CV is lower than manual gating</a:t>
            </a:r>
          </a:p>
          <a:p>
            <a:r>
              <a:rPr lang="en-US" smtClean="0"/>
              <a:t>Not following SOPs can result in large variability</a:t>
            </a:r>
            <a:endParaRPr lang="en-US" dirty="0"/>
          </a:p>
        </p:txBody>
      </p:sp>
      <p:sp>
        <p:nvSpPr>
          <p:cNvPr id="4" name="object 4"/>
          <p:cNvSpPr txBox="1"/>
          <p:nvPr/>
        </p:nvSpPr>
        <p:spPr>
          <a:xfrm>
            <a:off x="4386939" y="4905293"/>
            <a:ext cx="3714645" cy="228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876"/>
            <a:r>
              <a:rPr sz="1487" spc="-156" dirty="0">
                <a:latin typeface="Calibri" charset="0"/>
                <a:ea typeface="Calibri" charset="0"/>
                <a:cs typeface="Calibri" charset="0"/>
              </a:rPr>
              <a:t>*Finak</a:t>
            </a:r>
            <a:r>
              <a:rPr sz="1487" spc="119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sz="1487" i="1" spc="52" dirty="0">
                <a:latin typeface="Calibri" charset="0"/>
                <a:ea typeface="Calibri" charset="0"/>
                <a:cs typeface="Calibri" charset="0"/>
              </a:rPr>
              <a:t>et</a:t>
            </a:r>
            <a:r>
              <a:rPr sz="1487" i="1" spc="119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sz="1487" i="1" spc="-8" dirty="0">
                <a:latin typeface="Calibri" charset="0"/>
                <a:ea typeface="Calibri" charset="0"/>
                <a:cs typeface="Calibri" charset="0"/>
              </a:rPr>
              <a:t>al.,</a:t>
            </a:r>
            <a:r>
              <a:rPr sz="1487" i="1" spc="119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sz="1487" i="1" spc="8" dirty="0">
                <a:latin typeface="Calibri" charset="0"/>
                <a:ea typeface="Calibri" charset="0"/>
                <a:cs typeface="Calibri" charset="0"/>
              </a:rPr>
              <a:t>Nature</a:t>
            </a:r>
            <a:r>
              <a:rPr sz="1487" i="1" spc="119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sz="1487" i="1" dirty="0">
                <a:latin typeface="Calibri" charset="0"/>
                <a:ea typeface="Calibri" charset="0"/>
                <a:cs typeface="Calibri" charset="0"/>
              </a:rPr>
              <a:t>Scientific</a:t>
            </a:r>
            <a:r>
              <a:rPr sz="1487" i="1" spc="119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sz="1487" i="1" spc="15" dirty="0">
                <a:latin typeface="Calibri" charset="0"/>
                <a:ea typeface="Calibri" charset="0"/>
                <a:cs typeface="Calibri" charset="0"/>
              </a:rPr>
              <a:t>Re</a:t>
            </a:r>
            <a:r>
              <a:rPr sz="1487" i="1" spc="52" dirty="0">
                <a:latin typeface="Calibri" charset="0"/>
                <a:ea typeface="Calibri" charset="0"/>
                <a:cs typeface="Calibri" charset="0"/>
              </a:rPr>
              <a:t>p</a:t>
            </a:r>
            <a:r>
              <a:rPr sz="1487" i="1" spc="-44" dirty="0">
                <a:latin typeface="Calibri" charset="0"/>
                <a:ea typeface="Calibri" charset="0"/>
                <a:cs typeface="Calibri" charset="0"/>
              </a:rPr>
              <a:t>o</a:t>
            </a:r>
            <a:r>
              <a:rPr sz="1487" i="1" spc="8" dirty="0">
                <a:latin typeface="Calibri" charset="0"/>
                <a:ea typeface="Calibri" charset="0"/>
                <a:cs typeface="Calibri" charset="0"/>
              </a:rPr>
              <a:t>rts</a:t>
            </a:r>
            <a:r>
              <a:rPr sz="1487" i="1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sz="1487" i="1" spc="-141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sz="1487" spc="-186" dirty="0">
                <a:latin typeface="Calibri" charset="0"/>
                <a:ea typeface="Calibri" charset="0"/>
                <a:cs typeface="Calibri" charset="0"/>
              </a:rPr>
              <a:t>(2016)</a:t>
            </a:r>
            <a:endParaRPr sz="1487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140119" y="5198417"/>
            <a:ext cx="110799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/>
              <a:t>Ryan Brinkman</a:t>
            </a:r>
          </a:p>
        </p:txBody>
      </p:sp>
    </p:spTree>
    <p:extLst>
      <p:ext uri="{BB962C8B-B14F-4D97-AF65-F5344CB8AC3E}">
        <p14:creationId xmlns:p14="http://schemas.microsoft.com/office/powerpoint/2010/main" val="1309603308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FlowCAP</a:t>
            </a:r>
            <a:r>
              <a:rPr lang="en-US" dirty="0" smtClean="0"/>
              <a:t>-IV: </a:t>
            </a:r>
            <a:br>
              <a:rPr lang="en-US" dirty="0" smtClean="0"/>
            </a:br>
            <a:r>
              <a:rPr lang="en-US" dirty="0" smtClean="0"/>
              <a:t>Unsupervised Clustering and Classification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Biomarker </a:t>
            </a:r>
            <a:r>
              <a:rPr lang="en-US" dirty="0" smtClean="0"/>
              <a:t>discovery</a:t>
            </a:r>
          </a:p>
          <a:p>
            <a:endParaRPr lang="en-US" dirty="0" smtClean="0"/>
          </a:p>
          <a:p>
            <a:r>
              <a:rPr lang="en-US" dirty="0" smtClean="0"/>
              <a:t>388 patients (split training and test)</a:t>
            </a:r>
          </a:p>
          <a:p>
            <a:r>
              <a:rPr lang="en-US" dirty="0" smtClean="0"/>
              <a:t>14 parameter data</a:t>
            </a:r>
          </a:p>
          <a:p>
            <a:r>
              <a:rPr lang="en-US" dirty="0" smtClean="0"/>
              <a:t>Predict survival time (onset of HIV) &amp; identify biomarkers</a:t>
            </a:r>
          </a:p>
          <a:p>
            <a:r>
              <a:rPr lang="en-US" dirty="0" smtClean="0"/>
              <a:t>Thorough manual analysis (NIH/VRC) had failed to identify any biomarker</a:t>
            </a:r>
            <a:endParaRPr lang="en-US" dirty="0"/>
          </a:p>
        </p:txBody>
      </p:sp>
      <p:sp>
        <p:nvSpPr>
          <p:cNvPr id="4" name="object 4"/>
          <p:cNvSpPr txBox="1"/>
          <p:nvPr/>
        </p:nvSpPr>
        <p:spPr>
          <a:xfrm>
            <a:off x="5907843" y="4905293"/>
            <a:ext cx="3236158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876"/>
            <a:r>
              <a:rPr sz="1400" spc="-149" dirty="0">
                <a:cs typeface="American Typewriter"/>
              </a:rPr>
              <a:t>*Aghaee</a:t>
            </a:r>
            <a:r>
              <a:rPr sz="1400" spc="-112" dirty="0">
                <a:cs typeface="American Typewriter"/>
              </a:rPr>
              <a:t>p</a:t>
            </a:r>
            <a:r>
              <a:rPr sz="1400" spc="-156" dirty="0">
                <a:cs typeface="American Typewriter"/>
              </a:rPr>
              <a:t>our</a:t>
            </a:r>
            <a:r>
              <a:rPr sz="1400" spc="119" dirty="0">
                <a:cs typeface="American Typewriter"/>
              </a:rPr>
              <a:t> </a:t>
            </a:r>
            <a:r>
              <a:rPr sz="1400" i="1" spc="52" dirty="0">
                <a:cs typeface="Times New Roman"/>
              </a:rPr>
              <a:t>et</a:t>
            </a:r>
            <a:r>
              <a:rPr sz="1400" i="1" spc="119" dirty="0">
                <a:cs typeface="Times New Roman"/>
              </a:rPr>
              <a:t> </a:t>
            </a:r>
            <a:r>
              <a:rPr sz="1400" i="1" spc="-8" dirty="0">
                <a:cs typeface="Times New Roman"/>
              </a:rPr>
              <a:t>al.,</a:t>
            </a:r>
            <a:r>
              <a:rPr sz="1400" i="1" spc="119" dirty="0">
                <a:cs typeface="Times New Roman"/>
              </a:rPr>
              <a:t> </a:t>
            </a:r>
            <a:r>
              <a:rPr sz="1400" i="1" spc="23" dirty="0">
                <a:cs typeface="Times New Roman"/>
              </a:rPr>
              <a:t>Cytometry</a:t>
            </a:r>
            <a:r>
              <a:rPr sz="1400" i="1" spc="119" dirty="0">
                <a:cs typeface="Times New Roman"/>
              </a:rPr>
              <a:t> </a:t>
            </a:r>
            <a:r>
              <a:rPr sz="1400" i="1" spc="67" dirty="0">
                <a:cs typeface="Times New Roman"/>
              </a:rPr>
              <a:t>A</a:t>
            </a:r>
            <a:r>
              <a:rPr sz="1400" i="1" spc="119" dirty="0">
                <a:cs typeface="Times New Roman"/>
              </a:rPr>
              <a:t> </a:t>
            </a:r>
            <a:r>
              <a:rPr sz="1400" spc="-186" dirty="0">
                <a:cs typeface="American Typewriter"/>
              </a:rPr>
              <a:t>(2016)</a:t>
            </a:r>
            <a:endParaRPr sz="1400" dirty="0">
              <a:cs typeface="American Typewriter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182535" y="5198417"/>
            <a:ext cx="110799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/>
              <a:t>Ryan Brinkman</a:t>
            </a:r>
          </a:p>
        </p:txBody>
      </p:sp>
    </p:spTree>
    <p:extLst>
      <p:ext uri="{BB962C8B-B14F-4D97-AF65-F5344CB8AC3E}">
        <p14:creationId xmlns:p14="http://schemas.microsoft.com/office/powerpoint/2010/main" val="1029275358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FlowCAP</a:t>
            </a:r>
            <a:r>
              <a:rPr lang="en-US" dirty="0" smtClean="0"/>
              <a:t>-IV: </a:t>
            </a:r>
            <a:br>
              <a:rPr lang="en-US" dirty="0" smtClean="0"/>
            </a:br>
            <a:r>
              <a:rPr lang="en-US" dirty="0" smtClean="0"/>
              <a:t>Unsupervised Clustering and Classification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Two similar methods </a:t>
            </a:r>
            <a:r>
              <a:rPr lang="en-US" dirty="0" smtClean="0"/>
              <a:t>had </a:t>
            </a:r>
            <a:r>
              <a:rPr lang="en-US" dirty="0"/>
              <a:t>significant results on test </a:t>
            </a:r>
            <a:r>
              <a:rPr lang="en-US" dirty="0" smtClean="0"/>
              <a:t>data</a:t>
            </a:r>
          </a:p>
          <a:p>
            <a:endParaRPr lang="en-US" dirty="0"/>
          </a:p>
          <a:p>
            <a:r>
              <a:rPr lang="en-US" dirty="0" smtClean="0"/>
              <a:t>- </a:t>
            </a:r>
            <a:r>
              <a:rPr lang="en-US" dirty="0" err="1" smtClean="0"/>
              <a:t>flowDensity</a:t>
            </a:r>
            <a:r>
              <a:rPr lang="en-US" dirty="0" smtClean="0"/>
              <a:t> </a:t>
            </a:r>
            <a:r>
              <a:rPr lang="en-US" dirty="0"/>
              <a:t>/ </a:t>
            </a:r>
            <a:r>
              <a:rPr lang="en-US" dirty="0" err="1" smtClean="0"/>
              <a:t>flowType</a:t>
            </a:r>
            <a:endParaRPr lang="en-US" dirty="0"/>
          </a:p>
        </p:txBody>
      </p:sp>
      <p:sp>
        <p:nvSpPr>
          <p:cNvPr id="4" name="object 4"/>
          <p:cNvSpPr txBox="1"/>
          <p:nvPr/>
        </p:nvSpPr>
        <p:spPr>
          <a:xfrm>
            <a:off x="4403486" y="5037073"/>
            <a:ext cx="4337528" cy="13728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876"/>
            <a:r>
              <a:rPr sz="892" spc="59" dirty="0">
                <a:latin typeface="Times New Roman"/>
                <a:cs typeface="Times New Roman"/>
              </a:rPr>
              <a:t>*p-value </a:t>
            </a:r>
            <a:r>
              <a:rPr sz="892" spc="-97" dirty="0">
                <a:latin typeface="Times New Roman"/>
                <a:cs typeface="Times New Roman"/>
              </a:rPr>
              <a:t> </a:t>
            </a:r>
            <a:r>
              <a:rPr sz="892" spc="89" dirty="0">
                <a:latin typeface="Times New Roman"/>
                <a:cs typeface="Times New Roman"/>
              </a:rPr>
              <a:t>not</a:t>
            </a:r>
            <a:r>
              <a:rPr sz="892" dirty="0">
                <a:latin typeface="Times New Roman"/>
                <a:cs typeface="Times New Roman"/>
              </a:rPr>
              <a:t> </a:t>
            </a:r>
            <a:r>
              <a:rPr sz="892" spc="-104" dirty="0">
                <a:latin typeface="Times New Roman"/>
                <a:cs typeface="Times New Roman"/>
              </a:rPr>
              <a:t> </a:t>
            </a:r>
            <a:r>
              <a:rPr sz="892" spc="82" dirty="0">
                <a:latin typeface="Times New Roman"/>
                <a:cs typeface="Times New Roman"/>
              </a:rPr>
              <a:t>adjusted</a:t>
            </a:r>
            <a:r>
              <a:rPr sz="892" dirty="0">
                <a:latin typeface="Times New Roman"/>
                <a:cs typeface="Times New Roman"/>
              </a:rPr>
              <a:t> </a:t>
            </a:r>
            <a:r>
              <a:rPr sz="892" spc="-104" dirty="0">
                <a:latin typeface="Times New Roman"/>
                <a:cs typeface="Times New Roman"/>
              </a:rPr>
              <a:t> </a:t>
            </a:r>
            <a:r>
              <a:rPr sz="892" spc="38" dirty="0">
                <a:latin typeface="Times New Roman"/>
                <a:cs typeface="Times New Roman"/>
              </a:rPr>
              <a:t>f</a:t>
            </a:r>
            <a:r>
              <a:rPr sz="892" spc="23" dirty="0">
                <a:latin typeface="Times New Roman"/>
                <a:cs typeface="Times New Roman"/>
              </a:rPr>
              <a:t>o</a:t>
            </a:r>
            <a:r>
              <a:rPr sz="892" spc="52" dirty="0">
                <a:latin typeface="Times New Roman"/>
                <a:cs typeface="Times New Roman"/>
              </a:rPr>
              <a:t>r</a:t>
            </a:r>
            <a:r>
              <a:rPr sz="892" dirty="0">
                <a:latin typeface="Times New Roman"/>
                <a:cs typeface="Times New Roman"/>
              </a:rPr>
              <a:t> </a:t>
            </a:r>
            <a:r>
              <a:rPr sz="892" spc="-104" dirty="0">
                <a:latin typeface="Times New Roman"/>
                <a:cs typeface="Times New Roman"/>
              </a:rPr>
              <a:t> </a:t>
            </a:r>
            <a:r>
              <a:rPr sz="892" spc="74" dirty="0">
                <a:latin typeface="Times New Roman"/>
                <a:cs typeface="Times New Roman"/>
              </a:rPr>
              <a:t>testing</a:t>
            </a:r>
            <a:r>
              <a:rPr sz="892" dirty="0">
                <a:latin typeface="Times New Roman"/>
                <a:cs typeface="Times New Roman"/>
              </a:rPr>
              <a:t> </a:t>
            </a:r>
            <a:r>
              <a:rPr sz="892" spc="-104" dirty="0">
                <a:latin typeface="Times New Roman"/>
                <a:cs typeface="Times New Roman"/>
              </a:rPr>
              <a:t> </a:t>
            </a:r>
            <a:r>
              <a:rPr sz="892" spc="59" dirty="0">
                <a:latin typeface="Times New Roman"/>
                <a:cs typeface="Times New Roman"/>
              </a:rPr>
              <a:t>multiple</a:t>
            </a:r>
            <a:r>
              <a:rPr sz="892" dirty="0">
                <a:latin typeface="Times New Roman"/>
                <a:cs typeface="Times New Roman"/>
              </a:rPr>
              <a:t> </a:t>
            </a:r>
            <a:r>
              <a:rPr sz="892" spc="-97" dirty="0">
                <a:latin typeface="Times New Roman"/>
                <a:cs typeface="Times New Roman"/>
              </a:rPr>
              <a:t> </a:t>
            </a:r>
            <a:r>
              <a:rPr sz="892" spc="30" dirty="0">
                <a:latin typeface="Times New Roman"/>
                <a:cs typeface="Times New Roman"/>
              </a:rPr>
              <a:t>cell</a:t>
            </a:r>
            <a:r>
              <a:rPr sz="892" dirty="0">
                <a:latin typeface="Times New Roman"/>
                <a:cs typeface="Times New Roman"/>
              </a:rPr>
              <a:t> </a:t>
            </a:r>
            <a:r>
              <a:rPr sz="892" spc="-104" dirty="0">
                <a:latin typeface="Times New Roman"/>
                <a:cs typeface="Times New Roman"/>
              </a:rPr>
              <a:t> </a:t>
            </a:r>
            <a:r>
              <a:rPr sz="892" spc="112" dirty="0">
                <a:latin typeface="Times New Roman"/>
                <a:cs typeface="Times New Roman"/>
              </a:rPr>
              <a:t>p</a:t>
            </a:r>
            <a:r>
              <a:rPr sz="892" spc="67" dirty="0">
                <a:latin typeface="Times New Roman"/>
                <a:cs typeface="Times New Roman"/>
              </a:rPr>
              <a:t>opulations,</a:t>
            </a:r>
            <a:r>
              <a:rPr sz="892" dirty="0">
                <a:latin typeface="Times New Roman"/>
                <a:cs typeface="Times New Roman"/>
              </a:rPr>
              <a:t> </a:t>
            </a:r>
            <a:r>
              <a:rPr sz="892" spc="-97" dirty="0">
                <a:latin typeface="Times New Roman"/>
                <a:cs typeface="Times New Roman"/>
              </a:rPr>
              <a:t> </a:t>
            </a:r>
            <a:r>
              <a:rPr sz="892" spc="97" dirty="0">
                <a:latin typeface="Times New Roman"/>
                <a:cs typeface="Times New Roman"/>
              </a:rPr>
              <a:t>but</a:t>
            </a:r>
            <a:r>
              <a:rPr sz="892" dirty="0">
                <a:latin typeface="Times New Roman"/>
                <a:cs typeface="Times New Roman"/>
              </a:rPr>
              <a:t> </a:t>
            </a:r>
            <a:r>
              <a:rPr sz="892" spc="-104" dirty="0">
                <a:latin typeface="Times New Roman"/>
                <a:cs typeface="Times New Roman"/>
              </a:rPr>
              <a:t> </a:t>
            </a:r>
            <a:r>
              <a:rPr sz="892" spc="89" dirty="0">
                <a:latin typeface="Times New Roman"/>
                <a:cs typeface="Times New Roman"/>
              </a:rPr>
              <a:t>not</a:t>
            </a:r>
            <a:r>
              <a:rPr sz="892" dirty="0">
                <a:latin typeface="Times New Roman"/>
                <a:cs typeface="Times New Roman"/>
              </a:rPr>
              <a:t> </a:t>
            </a:r>
            <a:r>
              <a:rPr sz="892" spc="-104" dirty="0">
                <a:latin typeface="Times New Roman"/>
                <a:cs typeface="Times New Roman"/>
              </a:rPr>
              <a:t> </a:t>
            </a:r>
            <a:r>
              <a:rPr sz="892" spc="52" dirty="0">
                <a:latin typeface="Times New Roman"/>
                <a:cs typeface="Times New Roman"/>
              </a:rPr>
              <a:t>alg</a:t>
            </a:r>
            <a:r>
              <a:rPr sz="892" spc="38" dirty="0">
                <a:latin typeface="Times New Roman"/>
                <a:cs typeface="Times New Roman"/>
              </a:rPr>
              <a:t>o</a:t>
            </a:r>
            <a:r>
              <a:rPr sz="892" spc="74" dirty="0">
                <a:latin typeface="Times New Roman"/>
                <a:cs typeface="Times New Roman"/>
              </a:rPr>
              <a:t>rithms</a:t>
            </a:r>
            <a:endParaRPr sz="892" dirty="0">
              <a:latin typeface="Times New Roman"/>
              <a:cs typeface="Times New Roman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106896" y="5461084"/>
            <a:ext cx="10086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>
                <a:solidFill>
                  <a:schemeClr val="bg1"/>
                </a:solidFill>
              </a:rPr>
              <a:t>Ryan Brinkman</a:t>
            </a:r>
          </a:p>
        </p:txBody>
      </p:sp>
      <p:sp>
        <p:nvSpPr>
          <p:cNvPr id="9" name="object 3"/>
          <p:cNvSpPr>
            <a:spLocks noGrp="1"/>
          </p:cNvSpPr>
          <p:nvPr>
            <p:ph sz="half" idx="2"/>
          </p:nvPr>
        </p:nvSpPr>
        <p:spPr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939001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Automated Analysis For Discovery &amp; Diagnosis In Big Flow Cytometry Data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flowDensity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Pipeline </a:t>
            </a:r>
            <a:r>
              <a:rPr lang="en-US" dirty="0"/>
              <a:t>for </a:t>
            </a:r>
            <a:r>
              <a:rPr lang="en-US" dirty="0" smtClean="0"/>
              <a:t>Diagnosis</a:t>
            </a:r>
            <a:endParaRPr lang="en-US" dirty="0"/>
          </a:p>
        </p:txBody>
      </p:sp>
      <p:sp>
        <p:nvSpPr>
          <p:cNvPr id="3" name="object 3"/>
          <p:cNvSpPr txBox="1"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lvl="1"/>
            <a:r>
              <a:rPr lang="en-US" dirty="0" smtClean="0"/>
              <a:t>Finds what you want to find, how you want find it</a:t>
            </a:r>
          </a:p>
          <a:p>
            <a:pPr lvl="1"/>
            <a:r>
              <a:rPr lang="en-US" dirty="0" smtClean="0"/>
              <a:t>Based on density estimation techniques</a:t>
            </a:r>
          </a:p>
          <a:p>
            <a:pPr lvl="1"/>
            <a:r>
              <a:rPr lang="en-US" dirty="0" smtClean="0"/>
              <a:t>Seconds per FCS file</a:t>
            </a:r>
          </a:p>
          <a:p>
            <a:pPr lvl="1"/>
            <a:r>
              <a:rPr lang="en-US" dirty="0" smtClean="0"/>
              <a:t>Identical to the manual practice of 2D gating</a:t>
            </a:r>
          </a:p>
          <a:p>
            <a:pPr lvl="1"/>
            <a:endParaRPr lang="en-US" dirty="0" smtClean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flowType</a:t>
            </a:r>
            <a:r>
              <a:rPr lang="en-US" dirty="0" smtClean="0"/>
              <a:t> / </a:t>
            </a:r>
            <a:r>
              <a:rPr lang="en-US" dirty="0" err="1" smtClean="0"/>
              <a:t>RchyOptimyx</a:t>
            </a:r>
            <a:r>
              <a:rPr lang="en-US" dirty="0"/>
              <a:t>: </a:t>
            </a:r>
            <a:br>
              <a:rPr lang="en-US" dirty="0"/>
            </a:br>
            <a:r>
              <a:rPr lang="en-US" dirty="0" smtClean="0"/>
              <a:t>Pipeline </a:t>
            </a:r>
            <a:r>
              <a:rPr lang="en-US" dirty="0"/>
              <a:t>for </a:t>
            </a:r>
            <a:r>
              <a:rPr lang="en-US" dirty="0" smtClean="0"/>
              <a:t>Discovery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lvl="1"/>
            <a:r>
              <a:rPr lang="en-US" dirty="0" smtClean="0"/>
              <a:t>You </a:t>
            </a:r>
            <a:r>
              <a:rPr lang="en-US" dirty="0"/>
              <a:t>split FCS files into groups</a:t>
            </a:r>
          </a:p>
          <a:p>
            <a:pPr lvl="1"/>
            <a:r>
              <a:rPr lang="en-US" dirty="0"/>
              <a:t>Pipeline finds best cell populations that correlate with that split</a:t>
            </a:r>
          </a:p>
          <a:p>
            <a:pPr lvl="1"/>
            <a:r>
              <a:rPr lang="en-US" dirty="0"/>
              <a:t>One graph summary of very large datasets</a:t>
            </a:r>
          </a:p>
          <a:p>
            <a:pPr lvl="1"/>
            <a:r>
              <a:rPr lang="en-US" dirty="0"/>
              <a:t>Can be used as input to large multi-group studies</a:t>
            </a:r>
          </a:p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049146" y="5025162"/>
            <a:ext cx="110799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Ryan Brinkman</a:t>
            </a:r>
          </a:p>
        </p:txBody>
      </p:sp>
    </p:spTree>
    <p:extLst>
      <p:ext uri="{BB962C8B-B14F-4D97-AF65-F5344CB8AC3E}">
        <p14:creationId xmlns:p14="http://schemas.microsoft.com/office/powerpoint/2010/main" val="101059584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Flow Cytometry Review</a:t>
            </a:r>
          </a:p>
          <a:p>
            <a:r>
              <a:rPr lang="en-US" smtClean="0"/>
              <a:t>The State of Automated Flow Cytometry Analysis</a:t>
            </a:r>
          </a:p>
          <a:p>
            <a:pPr lvl="1"/>
            <a:r>
              <a:rPr lang="en-US" smtClean="0"/>
              <a:t>Flow Cytometry Standards and Analysis (FlowCAP)</a:t>
            </a:r>
          </a:p>
          <a:p>
            <a:r>
              <a:rPr lang="en-US" smtClean="0"/>
              <a:t>Automated Flow Cytometry Analysis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1785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You Can Do </a:t>
            </a:r>
            <a:br>
              <a:rPr lang="en-US" dirty="0" smtClean="0"/>
            </a:br>
            <a:r>
              <a:rPr lang="en-US" dirty="0" smtClean="0"/>
              <a:t>To Get Started?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351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What You Can Do To Get Started</a:t>
            </a:r>
            <a:endParaRPr lang="en-US" dirty="0" smtClean="0"/>
          </a:p>
        </p:txBody>
      </p:sp>
      <p:sp>
        <p:nvSpPr>
          <p:cNvPr id="3" name="object 3"/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Practical Considerations for Automated Analysis</a:t>
            </a:r>
          </a:p>
          <a:p>
            <a:pPr lvl="1"/>
            <a:r>
              <a:rPr lang="en-US" dirty="0" smtClean="0"/>
              <a:t>Don’t waste your time on 12 clinical samples</a:t>
            </a:r>
          </a:p>
          <a:p>
            <a:pPr lvl="1"/>
            <a:r>
              <a:rPr lang="en-US" dirty="0" smtClean="0"/>
              <a:t>Your study probably isn’t suﬃciently powered for unsupervised analysis</a:t>
            </a:r>
          </a:p>
          <a:p>
            <a:pPr lvl="1"/>
            <a:r>
              <a:rPr lang="en-US" dirty="0" smtClean="0"/>
              <a:t>Don’t waste your time on automated discovery using 6 colors</a:t>
            </a:r>
          </a:p>
          <a:p>
            <a:pPr lvl="2"/>
            <a:r>
              <a:rPr lang="en-US" dirty="0" smtClean="0"/>
              <a:t>Automated analysis will find everything you found by hand</a:t>
            </a:r>
          </a:p>
          <a:p>
            <a:pPr lvl="1"/>
            <a:r>
              <a:rPr lang="en-US" dirty="0" smtClean="0"/>
              <a:t>Good bioinformatics can’t save bad data</a:t>
            </a:r>
          </a:p>
          <a:p>
            <a:pPr lvl="1"/>
            <a:r>
              <a:rPr lang="en-US" dirty="0" smtClean="0"/>
              <a:t>Discovery analysis is hypothesis generating</a:t>
            </a:r>
          </a:p>
          <a:p>
            <a:pPr lvl="2"/>
            <a:r>
              <a:rPr lang="en-US" dirty="0" smtClean="0"/>
              <a:t>Finding cell populations that don’t “make sense”  will happen</a:t>
            </a:r>
          </a:p>
          <a:p>
            <a:pPr lvl="1"/>
            <a:r>
              <a:rPr lang="en-US" dirty="0" smtClean="0"/>
              <a:t>Its OK to ask for help (and to attend training! </a:t>
            </a:r>
            <a:r>
              <a:rPr lang="en-US" dirty="0" smtClean="0">
                <a:sym typeface="Wingdings"/>
              </a:rPr>
              <a:t> )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972141" y="4977037"/>
            <a:ext cx="110799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Ryan Brinkman</a:t>
            </a:r>
          </a:p>
        </p:txBody>
      </p:sp>
    </p:spTree>
    <p:extLst>
      <p:ext uri="{BB962C8B-B14F-4D97-AF65-F5344CB8AC3E}">
        <p14:creationId xmlns:p14="http://schemas.microsoft.com/office/powerpoint/2010/main" val="587773531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R: </a:t>
            </a:r>
            <a:r>
              <a:rPr lang="en-US" dirty="0" err="1" smtClean="0"/>
              <a:t>BioConductor.org</a:t>
            </a:r>
            <a:endParaRPr lang="en-US" dirty="0"/>
          </a:p>
        </p:txBody>
      </p:sp>
      <p:sp>
        <p:nvSpPr>
          <p:cNvPr id="7" name="object 3"/>
          <p:cNvSpPr/>
          <p:nvPr/>
        </p:nvSpPr>
        <p:spPr>
          <a:xfrm>
            <a:off x="628650" y="1430648"/>
            <a:ext cx="5937770" cy="37233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675"/>
          </a:p>
        </p:txBody>
      </p:sp>
      <p:sp>
        <p:nvSpPr>
          <p:cNvPr id="8" name="TextBox 7"/>
          <p:cNvSpPr txBox="1"/>
          <p:nvPr/>
        </p:nvSpPr>
        <p:spPr>
          <a:xfrm>
            <a:off x="8135391" y="5446294"/>
            <a:ext cx="10086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50"/>
              <a:t>Ryan Brinkman</a:t>
            </a:r>
          </a:p>
        </p:txBody>
      </p:sp>
    </p:spTree>
    <p:extLst>
      <p:ext uri="{BB962C8B-B14F-4D97-AF65-F5344CB8AC3E}">
        <p14:creationId xmlns:p14="http://schemas.microsoft.com/office/powerpoint/2010/main" val="149446450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RStudio</a:t>
            </a:r>
            <a:endParaRPr lang="en-US" dirty="0"/>
          </a:p>
        </p:txBody>
      </p:sp>
      <p:sp>
        <p:nvSpPr>
          <p:cNvPr id="3" name="object 3"/>
          <p:cNvSpPr/>
          <p:nvPr/>
        </p:nvSpPr>
        <p:spPr>
          <a:xfrm>
            <a:off x="628650" y="1393414"/>
            <a:ext cx="6104248" cy="38165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675"/>
          </a:p>
        </p:txBody>
      </p:sp>
      <p:sp>
        <p:nvSpPr>
          <p:cNvPr id="5" name="TextBox 4"/>
          <p:cNvSpPr txBox="1"/>
          <p:nvPr/>
        </p:nvSpPr>
        <p:spPr>
          <a:xfrm>
            <a:off x="8135391" y="5461084"/>
            <a:ext cx="10086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50">
                <a:solidFill>
                  <a:schemeClr val="bg1"/>
                </a:solidFill>
              </a:rPr>
              <a:t>Ryan Brinkman</a:t>
            </a:r>
          </a:p>
        </p:txBody>
      </p:sp>
    </p:spTree>
    <p:extLst>
      <p:ext uri="{BB962C8B-B14F-4D97-AF65-F5344CB8AC3E}">
        <p14:creationId xmlns:p14="http://schemas.microsoft.com/office/powerpoint/2010/main" val="17160902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 in FlowJo</a:t>
            </a:r>
            <a:endParaRPr lang="en-US" dirty="0"/>
          </a:p>
        </p:txBody>
      </p:sp>
      <p:sp>
        <p:nvSpPr>
          <p:cNvPr id="3" name="object 3"/>
          <p:cNvSpPr/>
          <p:nvPr/>
        </p:nvSpPr>
        <p:spPr>
          <a:xfrm>
            <a:off x="628651" y="1307058"/>
            <a:ext cx="4496078" cy="257080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675"/>
          </a:p>
        </p:txBody>
      </p:sp>
      <p:sp>
        <p:nvSpPr>
          <p:cNvPr id="4" name="object 4"/>
          <p:cNvSpPr/>
          <p:nvPr/>
        </p:nvSpPr>
        <p:spPr>
          <a:xfrm>
            <a:off x="4405248" y="3138636"/>
            <a:ext cx="3367152" cy="20423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675"/>
          </a:p>
        </p:txBody>
      </p:sp>
      <p:sp>
        <p:nvSpPr>
          <p:cNvPr id="6" name="TextBox 5"/>
          <p:cNvSpPr txBox="1"/>
          <p:nvPr/>
        </p:nvSpPr>
        <p:spPr>
          <a:xfrm>
            <a:off x="8135391" y="5461084"/>
            <a:ext cx="10086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50">
                <a:solidFill>
                  <a:schemeClr val="bg1"/>
                </a:solidFill>
              </a:rPr>
              <a:t>Ryan Brinkman</a:t>
            </a:r>
          </a:p>
        </p:txBody>
      </p:sp>
    </p:spTree>
    <p:extLst>
      <p:ext uri="{BB962C8B-B14F-4D97-AF65-F5344CB8AC3E}">
        <p14:creationId xmlns:p14="http://schemas.microsoft.com/office/powerpoint/2010/main" val="196755969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GenePattern</a:t>
            </a:r>
            <a:endParaRPr lang="en-US" dirty="0"/>
          </a:p>
        </p:txBody>
      </p:sp>
      <p:sp>
        <p:nvSpPr>
          <p:cNvPr id="4" name="object 4"/>
          <p:cNvSpPr/>
          <p:nvPr/>
        </p:nvSpPr>
        <p:spPr>
          <a:xfrm>
            <a:off x="822960" y="1447800"/>
            <a:ext cx="6962983" cy="4267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675"/>
          </a:p>
        </p:txBody>
      </p:sp>
      <p:sp>
        <p:nvSpPr>
          <p:cNvPr id="7" name="TextBox 6"/>
          <p:cNvSpPr txBox="1"/>
          <p:nvPr/>
        </p:nvSpPr>
        <p:spPr>
          <a:xfrm>
            <a:off x="8135391" y="5461084"/>
            <a:ext cx="10086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50">
                <a:solidFill>
                  <a:schemeClr val="bg1"/>
                </a:solidFill>
              </a:rPr>
              <a:t>Ryan Brinkman</a:t>
            </a:r>
          </a:p>
        </p:txBody>
      </p:sp>
    </p:spTree>
    <p:extLst>
      <p:ext uri="{BB962C8B-B14F-4D97-AF65-F5344CB8AC3E}">
        <p14:creationId xmlns:p14="http://schemas.microsoft.com/office/powerpoint/2010/main" val="2074953213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GenePattern</a:t>
            </a:r>
            <a:r>
              <a:rPr lang="en-US" dirty="0"/>
              <a:t> - </a:t>
            </a:r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3" name="object 3"/>
          <p:cNvSpPr/>
          <p:nvPr/>
        </p:nvSpPr>
        <p:spPr>
          <a:xfrm>
            <a:off x="822960" y="1447800"/>
            <a:ext cx="7373296" cy="4267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675"/>
          </a:p>
        </p:txBody>
      </p:sp>
      <p:sp>
        <p:nvSpPr>
          <p:cNvPr id="5" name="TextBox 4"/>
          <p:cNvSpPr txBox="1"/>
          <p:nvPr/>
        </p:nvSpPr>
        <p:spPr>
          <a:xfrm>
            <a:off x="8164647" y="5020271"/>
            <a:ext cx="110799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/>
              <a:t>Ryan Brinkman</a:t>
            </a:r>
          </a:p>
        </p:txBody>
      </p:sp>
    </p:spTree>
    <p:extLst>
      <p:ext uri="{BB962C8B-B14F-4D97-AF65-F5344CB8AC3E}">
        <p14:creationId xmlns:p14="http://schemas.microsoft.com/office/powerpoint/2010/main" val="297589905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ImmPort</a:t>
            </a:r>
            <a:r>
              <a:rPr lang="en-US" dirty="0" smtClean="0"/>
              <a:t> - FLOCK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60" y="1447800"/>
            <a:ext cx="5394960" cy="4276554"/>
          </a:xfrm>
        </p:spPr>
      </p:pic>
    </p:spTree>
    <p:extLst>
      <p:ext uri="{BB962C8B-B14F-4D97-AF65-F5344CB8AC3E}">
        <p14:creationId xmlns:p14="http://schemas.microsoft.com/office/powerpoint/2010/main" val="213437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Intro to Flow Cytometry</a:t>
            </a:r>
          </a:p>
          <a:p>
            <a:pPr lvl="1"/>
            <a:r>
              <a:rPr lang="en-US" dirty="0"/>
              <a:t>http://</a:t>
            </a:r>
            <a:r>
              <a:rPr lang="en-US" dirty="0" err="1"/>
              <a:t>www.abcam.com</a:t>
            </a:r>
            <a:r>
              <a:rPr lang="en-US" dirty="0"/>
              <a:t>/protocols/introduction-to-flow-cytometry</a:t>
            </a:r>
          </a:p>
          <a:p>
            <a:pPr lvl="1"/>
            <a:r>
              <a:rPr lang="en-US" dirty="0"/>
              <a:t>https://www.bio-rad-antibodies.com/introduction-to-flow-cytometry.html</a:t>
            </a:r>
            <a:endParaRPr lang="en-US" dirty="0" smtClean="0"/>
          </a:p>
          <a:p>
            <a:r>
              <a:rPr lang="en-US" dirty="0" smtClean="0"/>
              <a:t>Flow Cytometry GitHub Repository / Videos</a:t>
            </a:r>
          </a:p>
          <a:p>
            <a:pPr lvl="1"/>
            <a:r>
              <a:rPr lang="en-US" dirty="0"/>
              <a:t>https://</a:t>
            </a:r>
            <a:r>
              <a:rPr lang="en-US" dirty="0" smtClean="0"/>
              <a:t>github.com/bioinformatics-ca/other_workshops/tree/master/flow_cytometry_2013</a:t>
            </a:r>
          </a:p>
          <a:p>
            <a:pPr lvl="1"/>
            <a:r>
              <a:rPr lang="en-US" dirty="0"/>
              <a:t>http://bioinformatics-ca.github.io/flow_cytometry_2013/</a:t>
            </a:r>
            <a:endParaRPr lang="en-US" dirty="0" smtClean="0"/>
          </a:p>
          <a:p>
            <a:r>
              <a:rPr lang="en-US" dirty="0" smtClean="0"/>
              <a:t>R Programming</a:t>
            </a:r>
          </a:p>
          <a:p>
            <a:pPr lvl="1"/>
            <a:r>
              <a:rPr lang="en-US" dirty="0"/>
              <a:t>http://www.cyclismo.org/tutorial/R/</a:t>
            </a:r>
            <a:endParaRPr lang="en-US" dirty="0" smtClean="0"/>
          </a:p>
          <a:p>
            <a:pPr lvl="1"/>
            <a:r>
              <a:rPr lang="en-US" dirty="0"/>
              <a:t>https://</a:t>
            </a:r>
            <a:r>
              <a:rPr lang="en-US" dirty="0" smtClean="0"/>
              <a:t>cran.r-project.org/doc/contrib/Torfs+Brauer-Short-R-Intro.pdf</a:t>
            </a:r>
          </a:p>
          <a:p>
            <a:r>
              <a:rPr lang="en-US" dirty="0" smtClean="0"/>
              <a:t>Repository</a:t>
            </a:r>
          </a:p>
          <a:p>
            <a:pPr lvl="1"/>
            <a:r>
              <a:rPr lang="en-US" dirty="0" smtClean="0"/>
              <a:t>https</a:t>
            </a:r>
            <a:r>
              <a:rPr lang="en-US" dirty="0"/>
              <a:t>://flowrepository.org</a:t>
            </a:r>
            <a:r>
              <a:rPr lang="en-US" dirty="0" smtClean="0"/>
              <a:t>/</a:t>
            </a:r>
          </a:p>
          <a:p>
            <a:r>
              <a:rPr lang="en-US" dirty="0" smtClean="0"/>
              <a:t>Unix</a:t>
            </a:r>
          </a:p>
          <a:p>
            <a:pPr lvl="1"/>
            <a:r>
              <a:rPr lang="en-US" dirty="0"/>
              <a:t>http://www.ee.surrey.ac.uk/Teaching/Unix</a:t>
            </a:r>
            <a:r>
              <a:rPr lang="en-US" dirty="0" smtClean="0"/>
              <a:t>/</a:t>
            </a:r>
          </a:p>
          <a:p>
            <a:pPr lvl="1"/>
            <a:r>
              <a:rPr lang="en-US" dirty="0" smtClean="0"/>
              <a:t>http</a:t>
            </a:r>
            <a:r>
              <a:rPr lang="en-US" dirty="0"/>
              <a:t>://www.rain.org/%</a:t>
            </a:r>
            <a:r>
              <a:rPr lang="en-US" dirty="0" smtClean="0"/>
              <a:t>7Emkummel/unix.html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327250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60" y="1538111"/>
            <a:ext cx="7543800" cy="3698031"/>
          </a:xfrm>
        </p:spPr>
        <p:txBody>
          <a:bodyPr>
            <a:normAutofit fontScale="62500" lnSpcReduction="20000"/>
          </a:bodyPr>
          <a:lstStyle/>
          <a:p>
            <a:r>
              <a:rPr lang="en-US" dirty="0" err="1" smtClean="0"/>
              <a:t>Aghaeepour</a:t>
            </a:r>
            <a:r>
              <a:rPr lang="en-US" dirty="0" smtClean="0"/>
              <a:t>, N., &amp; </a:t>
            </a:r>
            <a:r>
              <a:rPr lang="en-US" dirty="0" err="1" smtClean="0"/>
              <a:t>Jalali</a:t>
            </a:r>
            <a:r>
              <a:rPr lang="en-US" dirty="0" smtClean="0"/>
              <a:t>, A. (2016). </a:t>
            </a:r>
            <a:r>
              <a:rPr lang="en-US" dirty="0" err="1" smtClean="0"/>
              <a:t>RchyOptimyx</a:t>
            </a:r>
            <a:r>
              <a:rPr lang="en-US" dirty="0" smtClean="0"/>
              <a:t>: Gating Hierarchy Optimization for Flow Cytometry.</a:t>
            </a:r>
          </a:p>
          <a:p>
            <a:r>
              <a:rPr lang="en-US" dirty="0" err="1" smtClean="0"/>
              <a:t>Aghaeepour</a:t>
            </a:r>
            <a:r>
              <a:rPr lang="en-US" dirty="0" smtClean="0"/>
              <a:t>, N., Nikolic, R., </a:t>
            </a:r>
            <a:r>
              <a:rPr lang="en-US" dirty="0" err="1" smtClean="0"/>
              <a:t>Hoos</a:t>
            </a:r>
            <a:r>
              <a:rPr lang="en-US" dirty="0" smtClean="0"/>
              <a:t>, H. H., &amp; Brinkman, R. R. (2011). Rapid cell population identification in flow cytometry data. Cytometry Part A, 79A(1), 6–13. </a:t>
            </a:r>
            <a:r>
              <a:rPr lang="en-US" dirty="0" smtClean="0">
                <a:hlinkClick r:id="rId2"/>
              </a:rPr>
              <a:t>http://doi.org/10.1002/cyto.a.21007</a:t>
            </a:r>
            <a:endParaRPr lang="en-US" dirty="0" smtClean="0"/>
          </a:p>
          <a:p>
            <a:r>
              <a:rPr lang="en-US" dirty="0" smtClean="0"/>
              <a:t>Brinkman, R. R., </a:t>
            </a:r>
            <a:r>
              <a:rPr lang="en-US" dirty="0" err="1" smtClean="0"/>
              <a:t>Aghaeepour</a:t>
            </a:r>
            <a:r>
              <a:rPr lang="en-US" dirty="0" smtClean="0"/>
              <a:t>, N., </a:t>
            </a:r>
            <a:r>
              <a:rPr lang="en-US" dirty="0" err="1" smtClean="0"/>
              <a:t>Finak</a:t>
            </a:r>
            <a:r>
              <a:rPr lang="en-US" dirty="0" smtClean="0"/>
              <a:t>, G., Gottardo, R., </a:t>
            </a:r>
            <a:r>
              <a:rPr lang="en-US" dirty="0" err="1" smtClean="0"/>
              <a:t>Mosmann</a:t>
            </a:r>
            <a:r>
              <a:rPr lang="en-US" dirty="0" smtClean="0"/>
              <a:t>, T., &amp; </a:t>
            </a:r>
            <a:r>
              <a:rPr lang="en-US" dirty="0" err="1" smtClean="0"/>
              <a:t>Scheuermann</a:t>
            </a:r>
            <a:r>
              <a:rPr lang="en-US" dirty="0" smtClean="0"/>
              <a:t>, R. H. (2016, January). Automated analysis of flow cytometry data comes of age. Cytometry Part A, 89(1), 13–15. </a:t>
            </a:r>
            <a:r>
              <a:rPr lang="en-US" dirty="0" smtClean="0">
                <a:hlinkClick r:id="rId3"/>
              </a:rPr>
              <a:t>http://doi.org/10.1002/cyto.a.22810</a:t>
            </a:r>
            <a:endParaRPr lang="en-US" dirty="0" smtClean="0"/>
          </a:p>
          <a:p>
            <a:r>
              <a:rPr lang="en-US" dirty="0" smtClean="0"/>
              <a:t>De Rosa, S. C., </a:t>
            </a:r>
            <a:r>
              <a:rPr lang="en-US" dirty="0" err="1" smtClean="0"/>
              <a:t>Brenchley</a:t>
            </a:r>
            <a:r>
              <a:rPr lang="en-US" dirty="0" smtClean="0"/>
              <a:t>, J. M., &amp; </a:t>
            </a:r>
            <a:r>
              <a:rPr lang="en-US" dirty="0" err="1" smtClean="0"/>
              <a:t>Roederer</a:t>
            </a:r>
            <a:r>
              <a:rPr lang="en-US" dirty="0" smtClean="0"/>
              <a:t>, M. (2003). Beyond six colors: A new era in flow cytometry. Nature Medicine, 9(1), 112–117. </a:t>
            </a:r>
            <a:r>
              <a:rPr lang="en-US" dirty="0" smtClean="0">
                <a:hlinkClick r:id="rId4"/>
              </a:rPr>
              <a:t>http://doi.org/10.1038/nm0103-112</a:t>
            </a:r>
            <a:endParaRPr lang="en-US" dirty="0" smtClean="0"/>
          </a:p>
          <a:p>
            <a:r>
              <a:rPr lang="en-US" dirty="0" err="1" smtClean="0"/>
              <a:t>Hahne</a:t>
            </a:r>
            <a:r>
              <a:rPr lang="en-US" dirty="0" smtClean="0"/>
              <a:t>, F., </a:t>
            </a:r>
            <a:r>
              <a:rPr lang="en-US" dirty="0" err="1" smtClean="0"/>
              <a:t>LeMeur</a:t>
            </a:r>
            <a:r>
              <a:rPr lang="en-US" dirty="0" smtClean="0"/>
              <a:t>, N., Brinkman, R. R., Ellis, B., </a:t>
            </a:r>
            <a:r>
              <a:rPr lang="en-US" dirty="0" err="1" smtClean="0"/>
              <a:t>Haaland</a:t>
            </a:r>
            <a:r>
              <a:rPr lang="en-US" dirty="0" smtClean="0"/>
              <a:t>, P., Sarkar, D., … Gentleman, R. (2009). </a:t>
            </a:r>
            <a:r>
              <a:rPr lang="en-US" dirty="0" err="1" smtClean="0"/>
              <a:t>flowCore</a:t>
            </a:r>
            <a:r>
              <a:rPr lang="en-US" dirty="0" smtClean="0"/>
              <a:t>: a Bioconductor package for high throughput flow cytometry. BMC Bioinformatics, 10, 106. </a:t>
            </a:r>
            <a:r>
              <a:rPr lang="en-US" dirty="0" smtClean="0">
                <a:hlinkClick r:id="rId5"/>
              </a:rPr>
              <a:t>http://doi.org/10.1186/1471-2105-10-106</a:t>
            </a:r>
            <a:endParaRPr lang="en-US" dirty="0" smtClean="0"/>
          </a:p>
          <a:p>
            <a:r>
              <a:rPr lang="en-US" dirty="0" smtClean="0"/>
              <a:t>Janes, M. R., &amp; Rommel, C. (2011). Next-generation flow cytometry. Nature Biotechnology, 29(7), 602–604. </a:t>
            </a:r>
            <a:r>
              <a:rPr lang="en-US" dirty="0" smtClean="0">
                <a:hlinkClick r:id="rId6"/>
              </a:rPr>
              <a:t>http://doi.org/10.1038/nbt.1919</a:t>
            </a:r>
            <a:endParaRPr lang="en-US" dirty="0" smtClean="0"/>
          </a:p>
          <a:p>
            <a:r>
              <a:rPr lang="en-US" dirty="0" err="1" smtClean="0"/>
              <a:t>Malek</a:t>
            </a:r>
            <a:r>
              <a:rPr lang="en-US" dirty="0" smtClean="0"/>
              <a:t>, M., </a:t>
            </a:r>
            <a:r>
              <a:rPr lang="en-US" dirty="0" err="1" smtClean="0"/>
              <a:t>Taghiyar</a:t>
            </a:r>
            <a:r>
              <a:rPr lang="en-US" dirty="0" smtClean="0"/>
              <a:t>, M. J., Chong, L., </a:t>
            </a:r>
            <a:r>
              <a:rPr lang="en-US" dirty="0" err="1" smtClean="0"/>
              <a:t>Finak</a:t>
            </a:r>
            <a:r>
              <a:rPr lang="en-US" dirty="0" smtClean="0"/>
              <a:t>, G., Gottardo, R., &amp; Brinkman, R. R. (2015). </a:t>
            </a:r>
            <a:r>
              <a:rPr lang="en-US" dirty="0" err="1" smtClean="0"/>
              <a:t>flowDensity</a:t>
            </a:r>
            <a:r>
              <a:rPr lang="en-US" dirty="0" smtClean="0"/>
              <a:t>: reproducing manual gating of flow cytometry data by automated density-based cell population identification. Bioinformatics, 31(4), 606–607. </a:t>
            </a:r>
            <a:r>
              <a:rPr lang="en-US" dirty="0" smtClean="0">
                <a:hlinkClick r:id="rId7"/>
              </a:rPr>
              <a:t>http://doi.org/10.1093/bioinformatics/btu677</a:t>
            </a:r>
            <a:endParaRPr lang="en-US" dirty="0" smtClean="0"/>
          </a:p>
          <a:p>
            <a:r>
              <a:rPr lang="en-US" dirty="0" smtClean="0"/>
              <a:t>O’Neill, K., </a:t>
            </a:r>
            <a:r>
              <a:rPr lang="en-US" dirty="0" err="1" smtClean="0"/>
              <a:t>Aghaeepour</a:t>
            </a:r>
            <a:r>
              <a:rPr lang="en-US" dirty="0" smtClean="0"/>
              <a:t>, N., </a:t>
            </a:r>
            <a:r>
              <a:rPr lang="en-US" dirty="0" err="1" smtClean="0"/>
              <a:t>Špidlen</a:t>
            </a:r>
            <a:r>
              <a:rPr lang="en-US" dirty="0" smtClean="0"/>
              <a:t>, J., Brinkman, R., &amp; Nolan, G. (2013). Flow Cytometry Bioinformatics. </a:t>
            </a:r>
            <a:r>
              <a:rPr lang="en-US" dirty="0" err="1" smtClean="0"/>
              <a:t>PLoS</a:t>
            </a:r>
            <a:r>
              <a:rPr lang="en-US" dirty="0" smtClean="0"/>
              <a:t> Computational Biology, 9(12), e1003365. </a:t>
            </a:r>
            <a:r>
              <a:rPr lang="en-US" dirty="0" smtClean="0">
                <a:hlinkClick r:id="rId8"/>
              </a:rPr>
              <a:t>http://doi.org/10.1371/journal.pcbi.1003365</a:t>
            </a:r>
            <a:endParaRPr lang="en-US" dirty="0" smtClean="0"/>
          </a:p>
          <a:p>
            <a:r>
              <a:rPr lang="en-US" dirty="0" err="1" smtClean="0"/>
              <a:t>Pyne</a:t>
            </a:r>
            <a:r>
              <a:rPr lang="en-US" dirty="0" smtClean="0"/>
              <a:t>, S., Hu, X., Wang, K., </a:t>
            </a:r>
            <a:r>
              <a:rPr lang="en-US" dirty="0" err="1" smtClean="0"/>
              <a:t>Rossin</a:t>
            </a:r>
            <a:r>
              <a:rPr lang="en-US" dirty="0" smtClean="0"/>
              <a:t>, E., Lin, T.-I., Maier, L. M., … </a:t>
            </a:r>
            <a:r>
              <a:rPr lang="en-US" dirty="0" err="1" smtClean="0"/>
              <a:t>Mesirov</a:t>
            </a:r>
            <a:r>
              <a:rPr lang="en-US" dirty="0" smtClean="0"/>
              <a:t>, J. P. (2009). Automated high-dimensional flow cytometric data analysis. Proceedings of the National Academy of Sciences of the United States of America, 106(21), 8519–24. </a:t>
            </a:r>
            <a:r>
              <a:rPr lang="en-US" dirty="0" smtClean="0">
                <a:hlinkClick r:id="rId9"/>
              </a:rPr>
              <a:t>http://doi.org/10.1073/pnas.0903028106</a:t>
            </a:r>
            <a:endParaRPr lang="en-US" dirty="0" smtClean="0"/>
          </a:p>
          <a:p>
            <a:r>
              <a:rPr lang="en-US" dirty="0" err="1" smtClean="0"/>
              <a:t>Raveche</a:t>
            </a:r>
            <a:r>
              <a:rPr lang="en-US" dirty="0" smtClean="0"/>
              <a:t>, E., </a:t>
            </a:r>
            <a:r>
              <a:rPr lang="en-US" dirty="0" err="1" smtClean="0"/>
              <a:t>Abbasi</a:t>
            </a:r>
            <a:r>
              <a:rPr lang="en-US" dirty="0" smtClean="0"/>
              <a:t>, F., Yuan, Y., Salerno, E., </a:t>
            </a:r>
            <a:r>
              <a:rPr lang="en-US" dirty="0" err="1" smtClean="0"/>
              <a:t>Kasar</a:t>
            </a:r>
            <a:r>
              <a:rPr lang="en-US" dirty="0" smtClean="0"/>
              <a:t>, S., &amp; Marti, G. E. (2010). Introduction to Flow Cytometry. In Flow Cytometry in Drug Discovery and Development (pp. 3–21). </a:t>
            </a:r>
            <a:r>
              <a:rPr lang="en-US" dirty="0" smtClean="0">
                <a:hlinkClick r:id="rId10"/>
              </a:rPr>
              <a:t>http://doi.org/10.1002/9780470910085.ch1</a:t>
            </a:r>
            <a:endParaRPr lang="en-US" dirty="0" smtClean="0"/>
          </a:p>
          <a:p>
            <a:r>
              <a:rPr lang="en-US" dirty="0" err="1" smtClean="0"/>
              <a:t>Verschoor</a:t>
            </a:r>
            <a:r>
              <a:rPr lang="en-US" dirty="0" smtClean="0"/>
              <a:t>, C. P., </a:t>
            </a:r>
            <a:r>
              <a:rPr lang="en-US" dirty="0" err="1" smtClean="0"/>
              <a:t>Lelic</a:t>
            </a:r>
            <a:r>
              <a:rPr lang="en-US" dirty="0" smtClean="0"/>
              <a:t>, A., </a:t>
            </a:r>
            <a:r>
              <a:rPr lang="en-US" dirty="0" err="1" smtClean="0"/>
              <a:t>Bramson</a:t>
            </a:r>
            <a:r>
              <a:rPr lang="en-US" dirty="0" smtClean="0"/>
              <a:t>, J. L., &amp; </a:t>
            </a:r>
            <a:r>
              <a:rPr lang="en-US" dirty="0" err="1" smtClean="0"/>
              <a:t>Bowdish</a:t>
            </a:r>
            <a:r>
              <a:rPr lang="en-US" dirty="0" smtClean="0"/>
              <a:t>, D. M. E. (2015). An introduction to automated flow cytometry gating tools and their implementation. Frontiers in Immunology, 6(JUL), 380. http://</a:t>
            </a:r>
            <a:r>
              <a:rPr lang="en-US" dirty="0" err="1" smtClean="0"/>
              <a:t>doi.org</a:t>
            </a:r>
            <a:r>
              <a:rPr lang="en-US" dirty="0" smtClean="0"/>
              <a:t>/10.3389/fimmu.2015.00380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9545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Flow Cytometry Review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436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smtClean="0"/>
              <a:t>Schematic Diagram Of A Flow Cytometer</a:t>
            </a:r>
            <a:endParaRPr lang="en-US" dirty="0"/>
          </a:p>
        </p:txBody>
      </p:sp>
      <p:pic>
        <p:nvPicPr>
          <p:cNvPr id="7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692843" y="1483493"/>
            <a:ext cx="5804034" cy="3743602"/>
          </a:xfrm>
        </p:spPr>
      </p:pic>
      <p:sp>
        <p:nvSpPr>
          <p:cNvPr id="4100" name="Text Box 4"/>
          <p:cNvSpPr txBox="1">
            <a:spLocks noChangeArrowheads="1"/>
          </p:cNvSpPr>
          <p:nvPr/>
        </p:nvSpPr>
        <p:spPr bwMode="auto">
          <a:xfrm>
            <a:off x="0" y="5227095"/>
            <a:ext cx="6296531" cy="49956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square">
            <a:spAutoFit/>
          </a:bodyPr>
          <a:lstStyle/>
          <a:p>
            <a:pPr eaLnBrk="1" hangingPunct="1"/>
            <a:r>
              <a:rPr lang="en-US" altLang="x-none" sz="882" dirty="0"/>
              <a:t>O'Neill K, </a:t>
            </a:r>
            <a:r>
              <a:rPr lang="en-US" altLang="x-none" sz="882" dirty="0" err="1"/>
              <a:t>Aghaeepour</a:t>
            </a:r>
            <a:r>
              <a:rPr lang="en-US" altLang="x-none" sz="882" dirty="0"/>
              <a:t> N, </a:t>
            </a:r>
            <a:r>
              <a:rPr lang="en-US" altLang="x-none" sz="882" dirty="0" err="1"/>
              <a:t>Špidlen</a:t>
            </a:r>
            <a:r>
              <a:rPr lang="en-US" altLang="x-none" sz="882" dirty="0"/>
              <a:t> J, Brinkman R (2013) Flow Cytometry Bioinformatics. PLOS Computational Biology 9(12): e1003365. doi:10.1371/journal.pcbi.1003365</a:t>
            </a:r>
          </a:p>
          <a:p>
            <a:pPr eaLnBrk="1" hangingPunct="1"/>
            <a:r>
              <a:rPr lang="en-US" altLang="x-none" sz="882" dirty="0">
                <a:hlinkClick r:id="rId4"/>
              </a:rPr>
              <a:t>http://journals.plos.org/ploscompbiol/article?id=10.1371/journal.pcbi.1003365</a:t>
            </a:r>
            <a:endParaRPr lang="en-US" altLang="x-none" sz="882" dirty="0"/>
          </a:p>
        </p:txBody>
      </p:sp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6531" y="5275816"/>
            <a:ext cx="2764118" cy="382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1389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Fluorescent Light Is Filtered So That Each PMT Detects A Specific Wavelength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97025" y="1811338"/>
            <a:ext cx="5994400" cy="2806700"/>
          </a:xfrm>
        </p:spPr>
      </p:pic>
      <p:sp>
        <p:nvSpPr>
          <p:cNvPr id="5" name="Rectangle 4"/>
          <p:cNvSpPr/>
          <p:nvPr/>
        </p:nvSpPr>
        <p:spPr>
          <a:xfrm>
            <a:off x="0" y="5462508"/>
            <a:ext cx="842554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http://</a:t>
            </a:r>
            <a:r>
              <a:rPr lang="en-US" sz="1000" dirty="0" err="1">
                <a:solidFill>
                  <a:schemeClr val="bg1"/>
                </a:solidFill>
              </a:rPr>
              <a:t>www.abcam.com</a:t>
            </a:r>
            <a:r>
              <a:rPr lang="en-US" sz="1000" dirty="0">
                <a:solidFill>
                  <a:schemeClr val="bg1"/>
                </a:solidFill>
              </a:rPr>
              <a:t>/protocols/introduction-to-flow-cytometry</a:t>
            </a:r>
          </a:p>
        </p:txBody>
      </p:sp>
    </p:spTree>
    <p:extLst>
      <p:ext uri="{BB962C8B-B14F-4D97-AF65-F5344CB8AC3E}">
        <p14:creationId xmlns:p14="http://schemas.microsoft.com/office/powerpoint/2010/main" val="329018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Fluorochromes</a:t>
            </a:r>
            <a:endParaRPr lang="en-US" dirty="0"/>
          </a:p>
        </p:txBody>
      </p:sp>
      <p:pic>
        <p:nvPicPr>
          <p:cNvPr id="9" name="Content Placeholder 9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2506" y="1447800"/>
            <a:ext cx="5024708" cy="3817219"/>
          </a:xfrm>
        </p:spPr>
      </p:pic>
      <p:sp>
        <p:nvSpPr>
          <p:cNvPr id="11" name="Rectangle 10"/>
          <p:cNvSpPr/>
          <p:nvPr/>
        </p:nvSpPr>
        <p:spPr>
          <a:xfrm>
            <a:off x="0" y="5468779"/>
            <a:ext cx="91440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 smtClean="0">
                <a:solidFill>
                  <a:schemeClr val="bg1"/>
                </a:solidFill>
                <a:latin typeface="Helvetica" charset="0"/>
              </a:rPr>
              <a:t>Bendall</a:t>
            </a:r>
            <a:r>
              <a:rPr lang="en-US" sz="1000" dirty="0">
                <a:solidFill>
                  <a:schemeClr val="bg1"/>
                </a:solidFill>
                <a:latin typeface="Helvetica" charset="0"/>
              </a:rPr>
              <a:t>, S. C., Nolan, G. P., </a:t>
            </a:r>
            <a:r>
              <a:rPr lang="en-US" sz="1000" dirty="0" err="1">
                <a:solidFill>
                  <a:schemeClr val="bg1"/>
                </a:solidFill>
                <a:latin typeface="Helvetica" charset="0"/>
              </a:rPr>
              <a:t>Roederer</a:t>
            </a:r>
            <a:r>
              <a:rPr lang="en-US" sz="1000" dirty="0">
                <a:solidFill>
                  <a:schemeClr val="bg1"/>
                </a:solidFill>
                <a:latin typeface="Helvetica" charset="0"/>
              </a:rPr>
              <a:t>, M. &amp; Chattopadhyay, P. K. A Deep Profiler’s Guide to Cytometry. </a:t>
            </a:r>
            <a:r>
              <a:rPr lang="en-US" sz="1000" i="1" dirty="0">
                <a:solidFill>
                  <a:schemeClr val="bg1"/>
                </a:solidFill>
                <a:latin typeface="Helvetica" charset="0"/>
              </a:rPr>
              <a:t>Trends in Immunology</a:t>
            </a:r>
            <a:r>
              <a:rPr lang="en-US" sz="1000" dirty="0">
                <a:solidFill>
                  <a:schemeClr val="bg1"/>
                </a:solidFill>
                <a:latin typeface="Helvetica" charset="0"/>
              </a:rPr>
              <a:t> </a:t>
            </a:r>
            <a:r>
              <a:rPr lang="en-US" sz="1000" b="1" dirty="0">
                <a:solidFill>
                  <a:schemeClr val="bg1"/>
                </a:solidFill>
                <a:latin typeface="Helvetica" charset="0"/>
              </a:rPr>
              <a:t>33,</a:t>
            </a:r>
            <a:r>
              <a:rPr lang="en-US" sz="1000" dirty="0">
                <a:solidFill>
                  <a:schemeClr val="bg1"/>
                </a:solidFill>
                <a:latin typeface="Helvetica" charset="0"/>
              </a:rPr>
              <a:t> 323–332 (2012).</a:t>
            </a:r>
            <a:endParaRPr lang="en-US" sz="1000" dirty="0">
              <a:solidFill>
                <a:schemeClr val="bg1"/>
              </a:solidFill>
              <a:effectLst/>
              <a:latin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5961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Fluorochromes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4708" y="0"/>
            <a:ext cx="5679292" cy="5717155"/>
          </a:xfrm>
        </p:spPr>
      </p:pic>
    </p:spTree>
    <p:extLst>
      <p:ext uri="{BB962C8B-B14F-4D97-AF65-F5344CB8AC3E}">
        <p14:creationId xmlns:p14="http://schemas.microsoft.com/office/powerpoint/2010/main" val="1202403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Flourochromes</a:t>
            </a:r>
            <a:endParaRPr lang="en-US" dirty="0"/>
          </a:p>
        </p:txBody>
      </p:sp>
      <p:pic>
        <p:nvPicPr>
          <p:cNvPr id="5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3" t="11370" r="3873" b="26990"/>
          <a:stretch/>
        </p:blipFill>
        <p:spPr>
          <a:xfrm>
            <a:off x="508001" y="865833"/>
            <a:ext cx="8145111" cy="4128768"/>
          </a:xfrm>
        </p:spPr>
      </p:pic>
      <p:sp>
        <p:nvSpPr>
          <p:cNvPr id="6" name="TextBox 5"/>
          <p:cNvSpPr txBox="1"/>
          <p:nvPr/>
        </p:nvSpPr>
        <p:spPr>
          <a:xfrm>
            <a:off x="0" y="5406434"/>
            <a:ext cx="6162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>
                <a:solidFill>
                  <a:schemeClr val="bg1"/>
                </a:solidFill>
              </a:rPr>
              <a:t>Abcam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9345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6405</TotalTime>
  <Words>1688</Words>
  <Application>Microsoft Macintosh PowerPoint</Application>
  <PresentationFormat>On-screen Show (16:10)</PresentationFormat>
  <Paragraphs>238</Paragraphs>
  <Slides>39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6" baseType="lpstr">
      <vt:lpstr>American Typewriter</vt:lpstr>
      <vt:lpstr>Calibri</vt:lpstr>
      <vt:lpstr>Calibri Light</vt:lpstr>
      <vt:lpstr>Helvetica</vt:lpstr>
      <vt:lpstr>Times New Roman</vt:lpstr>
      <vt:lpstr>Wingdings</vt:lpstr>
      <vt:lpstr>Retrospect</vt:lpstr>
      <vt:lpstr>Automated Flow Cytometry Analysis</vt:lpstr>
      <vt:lpstr>License and Sources</vt:lpstr>
      <vt:lpstr>Outline</vt:lpstr>
      <vt:lpstr>Flow Cytometry Review</vt:lpstr>
      <vt:lpstr>Schematic Diagram Of A Flow Cytometer</vt:lpstr>
      <vt:lpstr>Fluorescent Light Is Filtered So That Each PMT Detects A Specific Wavelength</vt:lpstr>
      <vt:lpstr>Fluorochromes</vt:lpstr>
      <vt:lpstr>Fluorochromes</vt:lpstr>
      <vt:lpstr>Flourochromes</vt:lpstr>
      <vt:lpstr>Manual Gating (polygons) Vs.  Automated Gating (colored dots)</vt:lpstr>
      <vt:lpstr>Automated  Flow Cytometry Analysis</vt:lpstr>
      <vt:lpstr>Automated Flow Cytometry Analysis</vt:lpstr>
      <vt:lpstr>Big Flow Cytometry Data</vt:lpstr>
      <vt:lpstr>Can Manual Analysis of  “High-Dimensional” Data Be Improved Upon?</vt:lpstr>
      <vt:lpstr>&gt;50 Peer-reviewed, Free, Open Source Software Tools</vt:lpstr>
      <vt:lpstr>BioConductor - Open, Extensible Infrastructure  - Packages are Interoperable &amp; Interchangeable</vt:lpstr>
      <vt:lpstr>Which Automated Analysis Methods to Use?</vt:lpstr>
      <vt:lpstr>Flow Cytometry Standards and Analysis (FlowCAP)</vt:lpstr>
      <vt:lpstr>FlowCAP (Critical Assessment of Automated Analysis Methods)</vt:lpstr>
      <vt:lpstr>FlowCAP-I: Unsupervised gating (discovery) = humans’</vt:lpstr>
      <vt:lpstr>There is No Single Best Gating Solution (2010)</vt:lpstr>
      <vt:lpstr>FlowCAP-II:  Tools for Clinical Classification</vt:lpstr>
      <vt:lpstr>FlowCAP-III: Reducing Variability in Translational Immunology</vt:lpstr>
      <vt:lpstr>FlowCAP-III:  Supervised Analysis for “Diagnostics”</vt:lpstr>
      <vt:lpstr>Gating Transitionals From Lymphocytes</vt:lpstr>
      <vt:lpstr>FlowCAP-III Conclusion:  Stop Manually Gating</vt:lpstr>
      <vt:lpstr>FlowCAP-IV:  Unsupervised Clustering and Classification</vt:lpstr>
      <vt:lpstr>FlowCAP-IV:  Unsupervised Clustering and Classification</vt:lpstr>
      <vt:lpstr>Automated Analysis For Discovery &amp; Diagnosis In Big Flow Cytometry Data</vt:lpstr>
      <vt:lpstr>What You Can Do  To Get Started?</vt:lpstr>
      <vt:lpstr>What You Can Do To Get Started</vt:lpstr>
      <vt:lpstr>Learning R: BioConductor.org</vt:lpstr>
      <vt:lpstr>RStudio</vt:lpstr>
      <vt:lpstr>R in FlowJo</vt:lpstr>
      <vt:lpstr>GenePattern</vt:lpstr>
      <vt:lpstr>GenePattern - Example</vt:lpstr>
      <vt:lpstr>ImmPort - FLOCK</vt:lpstr>
      <vt:lpstr>Resources</vt:lpstr>
      <vt:lpstr>References</vt:lpstr>
    </vt:vector>
  </TitlesOfParts>
  <Company/>
  <LinksUpToDate>false</LinksUpToDate>
  <SharedDoc>false</SharedDoc>
  <HyperlinksChanged>false</HyperlinksChanged>
  <AppVersion>15.0035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Squires, Richard (NIH/NIAID) [C]</dc:creator>
  <cp:lastModifiedBy>Squires, Richard (NIH/NIAID) [C]</cp:lastModifiedBy>
  <cp:revision>362</cp:revision>
  <cp:lastPrinted>2017-07-25T04:00:12Z</cp:lastPrinted>
  <dcterms:created xsi:type="dcterms:W3CDTF">2017-04-02T05:29:27Z</dcterms:created>
  <dcterms:modified xsi:type="dcterms:W3CDTF">2017-08-16T23:21:09Z</dcterms:modified>
</cp:coreProperties>
</file>